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sldIdLst>
    <p:sldId id="256" r:id="rId2"/>
    <p:sldId id="269" r:id="rId3"/>
    <p:sldId id="258" r:id="rId4"/>
    <p:sldId id="259" r:id="rId5"/>
    <p:sldId id="260" r:id="rId6"/>
    <p:sldId id="261" r:id="rId7"/>
    <p:sldId id="270" r:id="rId8"/>
    <p:sldId id="262" r:id="rId9"/>
    <p:sldId id="264" r:id="rId10"/>
    <p:sldId id="274" r:id="rId11"/>
    <p:sldId id="266" r:id="rId12"/>
    <p:sldId id="267" r:id="rId13"/>
    <p:sldId id="268" r:id="rId14"/>
    <p:sldId id="271" r:id="rId15"/>
    <p:sldId id="272" r:id="rId16"/>
    <p:sldId id="273" r:id="rId17"/>
  </p:sldIdLst>
  <p:sldSz cx="12192000" cy="6858000"/>
  <p:notesSz cx="6888163" cy="100187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8" d="100"/>
          <a:sy n="68" d="100"/>
        </p:scale>
        <p:origin x="616"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tx1">
                    <a:lumMod val="75000"/>
                    <a:lumOff val="2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8" name="Date Placeholder 7">
            <a:extLst>
              <a:ext uri="{FF2B5EF4-FFF2-40B4-BE49-F238E27FC236}">
                <a16:creationId xmlns:a16="http://schemas.microsoft.com/office/drawing/2014/main" id="{7FA0ACE7-29A8-47D3-A7D9-257B711D8023}"/>
              </a:ext>
            </a:extLst>
          </p:cNvPr>
          <p:cNvSpPr>
            <a:spLocks noGrp="1"/>
          </p:cNvSpPr>
          <p:nvPr>
            <p:ph type="dt" sz="half" idx="10"/>
          </p:nvPr>
        </p:nvSpPr>
        <p:spPr/>
        <p:txBody>
          <a:bodyPr/>
          <a:lstStyle/>
          <a:p>
            <a:fld id="{ED291B17-9318-49DB-B28B-6E5994AE9581}" type="datetime1">
              <a:rPr lang="en-US" smtClean="0"/>
              <a:t>5/4/2023</a:t>
            </a:fld>
            <a:endParaRPr lang="en-US" dirty="0"/>
          </a:p>
        </p:txBody>
      </p:sp>
      <p:sp>
        <p:nvSpPr>
          <p:cNvPr id="9" name="Footer Placeholder 8">
            <a:extLst>
              <a:ext uri="{FF2B5EF4-FFF2-40B4-BE49-F238E27FC236}">
                <a16:creationId xmlns:a16="http://schemas.microsoft.com/office/drawing/2014/main" id="{DEC604B9-52E9-4810-8359-47206518D03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5898A89F-CA25-400F-B05A-AECBF2517E4F}"/>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0524152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2" y="702156"/>
            <a:ext cx="11029616" cy="118872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340864"/>
            <a:ext cx="11029615" cy="36344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70E6237-3456-439F-802D-3BA93FC7E3E5}"/>
              </a:ext>
            </a:extLst>
          </p:cNvPr>
          <p:cNvSpPr>
            <a:spLocks noGrp="1"/>
          </p:cNvSpPr>
          <p:nvPr>
            <p:ph type="dt" sz="half" idx="10"/>
          </p:nvPr>
        </p:nvSpPr>
        <p:spPr/>
        <p:txBody>
          <a:bodyPr/>
          <a:lstStyle/>
          <a:p>
            <a:fld id="{78DD82B9-B8EE-4375-B6FF-88FA6ABB15D9}" type="datetime1">
              <a:rPr lang="en-US" smtClean="0"/>
              <a:t>5/4/2023</a:t>
            </a:fld>
            <a:endParaRPr lang="en-US" dirty="0"/>
          </a:p>
        </p:txBody>
      </p:sp>
      <p:sp>
        <p:nvSpPr>
          <p:cNvPr id="9" name="Footer Placeholder 8">
            <a:extLst>
              <a:ext uri="{FF2B5EF4-FFF2-40B4-BE49-F238E27FC236}">
                <a16:creationId xmlns:a16="http://schemas.microsoft.com/office/drawing/2014/main" id="{1356D3B5-6063-4A89-B88F-9D3043916FF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02B78BF7-69D3-4CE0-A631-50EFD41EEEB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9287166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2393950"/>
            <a:ext cx="11029615" cy="2147467"/>
          </a:xfrm>
        </p:spPr>
        <p:txBody>
          <a:bodyPr anchor="b">
            <a:normAutofit/>
          </a:bodyPr>
          <a:lstStyle>
            <a:lvl1pPr algn="l">
              <a:defRPr sz="3600" b="0" cap="all">
                <a:solidFill>
                  <a:schemeClr val="tx1">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61582016-5696-4A93-887F-BBB3B9002FE5}"/>
              </a:ext>
            </a:extLst>
          </p:cNvPr>
          <p:cNvSpPr>
            <a:spLocks noGrp="1"/>
          </p:cNvSpPr>
          <p:nvPr>
            <p:ph type="dt" sz="half" idx="10"/>
          </p:nvPr>
        </p:nvSpPr>
        <p:spPr/>
        <p:txBody>
          <a:bodyPr/>
          <a:lstStyle/>
          <a:p>
            <a:fld id="{B2497495-0637-405E-AE64-5CC7506D51F5}" type="datetime1">
              <a:rPr lang="en-US" smtClean="0"/>
              <a:t>5/4/2023</a:t>
            </a:fld>
            <a:endParaRPr lang="en-US" dirty="0"/>
          </a:p>
        </p:txBody>
      </p:sp>
      <p:sp>
        <p:nvSpPr>
          <p:cNvPr id="9" name="Footer Placeholder 8">
            <a:extLst>
              <a:ext uri="{FF2B5EF4-FFF2-40B4-BE49-F238E27FC236}">
                <a16:creationId xmlns:a16="http://schemas.microsoft.com/office/drawing/2014/main" id="{857CFCD5-1192-4E18-8A8F-29E153B44DA4}"/>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E39A109E-5018-4794-92B3-FD5E5BCD95E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9710545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194767"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6039" y="2228003"/>
            <a:ext cx="5194769"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BFFD690-9426-415D-8B65-26881E07B2D4}" type="datetime1">
              <a:rPr lang="en-US" smtClean="0"/>
              <a:t>5/4/2023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9375620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581191" y="2250891"/>
            <a:ext cx="5194769" cy="557784"/>
          </a:xfrm>
        </p:spPr>
        <p:txBody>
          <a:bodyPr anchor="ctr">
            <a:noAutofit/>
          </a:bodyPr>
          <a:lstStyle>
            <a:lvl1pPr marL="0" indent="0">
              <a:buNone/>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194766"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6039" y="2250892"/>
            <a:ext cx="5194770" cy="553373"/>
          </a:xfrm>
        </p:spPr>
        <p:txBody>
          <a:bodyPr anchor="ctr">
            <a:noAutofit/>
          </a:bodyPr>
          <a:lstStyle>
            <a:lvl1pPr marL="0" marR="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a:pPr>
            <a:r>
              <a:rPr lang="en-US"/>
              <a:t>Click to edit Master text styles</a:t>
            </a:r>
          </a:p>
        </p:txBody>
      </p:sp>
      <p:sp>
        <p:nvSpPr>
          <p:cNvPr id="6" name="Content Placeholder 5"/>
          <p:cNvSpPr>
            <a:spLocks noGrp="1"/>
          </p:cNvSpPr>
          <p:nvPr>
            <p:ph sz="quarter" idx="4"/>
          </p:nvPr>
        </p:nvSpPr>
        <p:spPr>
          <a:xfrm>
            <a:off x="6416037" y="2926052"/>
            <a:ext cx="5194771"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4C4989A-474C-40DE-95B9-011C28B71673}" type="datetime1">
              <a:rPr lang="en-US" smtClean="0"/>
              <a:t>5/4/2023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7130767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DB4ED54-5B5E-4A04-93D3-5772E3CE3818}" type="datetime1">
              <a:rPr lang="en-US" smtClean="0"/>
              <a:t>5/4/2023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8481595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DE50D6-574B-40AF-946F-D52A04ADE379}" type="datetime1">
              <a:rPr lang="en-US" smtClean="0"/>
              <a:t>5/4/2023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6196580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601200"/>
            <a:ext cx="3682723" cy="581547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767857" y="933450"/>
            <a:ext cx="3031852" cy="1722419"/>
          </a:xfrm>
        </p:spPr>
        <p:txBody>
          <a:bodyPr anchor="b">
            <a:normAutofit/>
          </a:bodyPr>
          <a:lstStyle>
            <a:lvl1pPr algn="l">
              <a:defRPr sz="24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900928" y="1179829"/>
            <a:ext cx="6650991" cy="4658216"/>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7857" y="2836654"/>
            <a:ext cx="3031852" cy="3001392"/>
          </a:xfrm>
        </p:spPr>
        <p:txBody>
          <a:bodyPr anchor="t">
            <a:normAutofit/>
          </a:bodyPr>
          <a:lstStyle>
            <a:lvl1pPr marL="0" indent="0" algn="l">
              <a:buNone/>
              <a:defRPr sz="1600">
                <a:solidFill>
                  <a:srgbClr val="FFFFFF"/>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a:extLst>
              <a:ext uri="{FF2B5EF4-FFF2-40B4-BE49-F238E27FC236}">
                <a16:creationId xmlns:a16="http://schemas.microsoft.com/office/drawing/2014/main" id="{0B919CC2-2A65-446F-B538-9E6249035445}"/>
              </a:ext>
            </a:extLst>
          </p:cNvPr>
          <p:cNvSpPr>
            <a:spLocks noGrp="1"/>
          </p:cNvSpPr>
          <p:nvPr>
            <p:ph type="dt" sz="half" idx="10"/>
          </p:nvPr>
        </p:nvSpPr>
        <p:spPr>
          <a:xfrm>
            <a:off x="7605951" y="6456916"/>
            <a:ext cx="2844799" cy="365125"/>
          </a:xfrm>
        </p:spPr>
        <p:txBody>
          <a:bodyPr/>
          <a:lstStyle/>
          <a:p>
            <a:fld id="{D82884F1-FFEA-405F-9602-3DCA865EDA4E}" type="datetime1">
              <a:rPr lang="en-US" smtClean="0"/>
              <a:t>5/4/2023</a:t>
            </a:fld>
            <a:endParaRPr lang="en-US" dirty="0"/>
          </a:p>
        </p:txBody>
      </p:sp>
      <p:sp>
        <p:nvSpPr>
          <p:cNvPr id="10" name="Footer Placeholder 9">
            <a:extLst>
              <a:ext uri="{FF2B5EF4-FFF2-40B4-BE49-F238E27FC236}">
                <a16:creationId xmlns:a16="http://schemas.microsoft.com/office/drawing/2014/main" id="{B72412AE-119E-4982-8B24-63365EFCA796}"/>
              </a:ext>
            </a:extLst>
          </p:cNvPr>
          <p:cNvSpPr>
            <a:spLocks noGrp="1"/>
          </p:cNvSpPr>
          <p:nvPr>
            <p:ph type="ftr" sz="quarter" idx="11"/>
          </p:nvPr>
        </p:nvSpPr>
        <p:spPr>
          <a:xfrm>
            <a:off x="581192" y="6452590"/>
            <a:ext cx="6917210" cy="365125"/>
          </a:xfrm>
        </p:spPr>
        <p:txBody>
          <a:bodyPr/>
          <a:lstStyle/>
          <a:p>
            <a:endParaRPr lang="en-US" dirty="0"/>
          </a:p>
        </p:txBody>
      </p:sp>
      <p:sp>
        <p:nvSpPr>
          <p:cNvPr id="11" name="Slide Number Placeholder 10">
            <a:extLst>
              <a:ext uri="{FF2B5EF4-FFF2-40B4-BE49-F238E27FC236}">
                <a16:creationId xmlns:a16="http://schemas.microsoft.com/office/drawing/2014/main" id="{7FC4BB19-6AD1-45CF-9F99-00B109890FAB}"/>
              </a:ext>
            </a:extLst>
          </p:cNvPr>
          <p:cNvSpPr>
            <a:spLocks noGrp="1"/>
          </p:cNvSpPr>
          <p:nvPr>
            <p:ph type="sldNum" sz="quarter" idx="12"/>
          </p:nvPr>
        </p:nvSpPr>
        <p:spPr>
          <a:xfrm>
            <a:off x="10558300" y="6456916"/>
            <a:ext cx="1052510" cy="365125"/>
          </a:xfrm>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39839316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tx1">
                    <a:lumMod val="75000"/>
                    <a:lumOff val="25000"/>
                  </a:schemeClr>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641350"/>
            <a:ext cx="11290859" cy="3651249"/>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998148"/>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E18DB4A-8810-4A10-AD5C-D5E2C667F5B3}" type="datetime1">
              <a:rPr lang="en-US" smtClean="0"/>
              <a:t>5/4/2023</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9360298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ED4963-E985-44C4-B8C4-FDD613B7C2F8}" type="datetime1">
              <a:rPr lang="en-US" smtClean="0"/>
              <a:t>5/4/2023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1776138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058151" y="599725"/>
            <a:ext cx="3687316" cy="581695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204200" y="863600"/>
            <a:ext cx="3124200" cy="4807326"/>
          </a:xfrm>
        </p:spPr>
        <p:txBody>
          <a:bodyPr vert="eaVert" anchor="ctr"/>
          <a:lstStyle>
            <a:lvl1pPr>
              <a:defRPr>
                <a:solidFill>
                  <a:srgbClr val="FFFF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774923" y="863600"/>
            <a:ext cx="7161625" cy="4807326"/>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a:extLst>
              <a:ext uri="{FF2B5EF4-FFF2-40B4-BE49-F238E27FC236}">
                <a16:creationId xmlns:a16="http://schemas.microsoft.com/office/drawing/2014/main" id="{F6423B97-A5D4-47B9-8861-73B3707A04CF}"/>
              </a:ext>
            </a:extLst>
          </p:cNvPr>
          <p:cNvSpPr/>
          <p:nvPr/>
        </p:nvSpPr>
        <p:spPr>
          <a:xfrm>
            <a:off x="446534"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8">
            <a:extLst>
              <a:ext uri="{FF2B5EF4-FFF2-40B4-BE49-F238E27FC236}">
                <a16:creationId xmlns:a16="http://schemas.microsoft.com/office/drawing/2014/main" id="{1AEC0421-37B4-4481-A10D-69FDF5EC7909}"/>
              </a:ext>
            </a:extLst>
          </p:cNvPr>
          <p:cNvSpPr/>
          <p:nvPr/>
        </p:nvSpPr>
        <p:spPr>
          <a:xfrm>
            <a:off x="8042147"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a:extLst>
              <a:ext uri="{FF2B5EF4-FFF2-40B4-BE49-F238E27FC236}">
                <a16:creationId xmlns:a16="http://schemas.microsoft.com/office/drawing/2014/main" id="{5F7265B5-9F97-4F1E-99E9-74F7B7E62337}"/>
              </a:ext>
            </a:extLst>
          </p:cNvPr>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1" name="Date Placeholder 10">
            <a:extLst>
              <a:ext uri="{FF2B5EF4-FFF2-40B4-BE49-F238E27FC236}">
                <a16:creationId xmlns:a16="http://schemas.microsoft.com/office/drawing/2014/main" id="{5C74A470-3BD3-4F33-80E5-67E6E87FCBE7}"/>
              </a:ext>
            </a:extLst>
          </p:cNvPr>
          <p:cNvSpPr>
            <a:spLocks noGrp="1"/>
          </p:cNvSpPr>
          <p:nvPr>
            <p:ph type="dt" sz="half" idx="10"/>
          </p:nvPr>
        </p:nvSpPr>
        <p:spPr/>
        <p:txBody>
          <a:bodyPr/>
          <a:lstStyle/>
          <a:p>
            <a:fld id="{ED291B17-9318-49DB-B28B-6E5994AE9581}" type="datetime1">
              <a:rPr lang="en-US" smtClean="0"/>
              <a:t>5/4/2023</a:t>
            </a:fld>
            <a:endParaRPr lang="en-US" dirty="0"/>
          </a:p>
        </p:txBody>
      </p:sp>
      <p:sp>
        <p:nvSpPr>
          <p:cNvPr id="12" name="Footer Placeholder 11">
            <a:extLst>
              <a:ext uri="{FF2B5EF4-FFF2-40B4-BE49-F238E27FC236}">
                <a16:creationId xmlns:a16="http://schemas.microsoft.com/office/drawing/2014/main" id="{9A3A30BA-DB50-4D7D-BCDE-17D20FB354DF}"/>
              </a:ext>
            </a:extLst>
          </p:cNvPr>
          <p:cNvSpPr>
            <a:spLocks noGrp="1"/>
          </p:cNvSpPr>
          <p:nvPr>
            <p:ph type="ftr" sz="quarter" idx="11"/>
          </p:nvPr>
        </p:nvSpPr>
        <p:spPr/>
        <p:txBody>
          <a:bodyPr/>
          <a:lstStyle/>
          <a:p>
            <a:endParaRPr lang="en-US" dirty="0"/>
          </a:p>
        </p:txBody>
      </p:sp>
      <p:sp>
        <p:nvSpPr>
          <p:cNvPr id="13" name="Slide Number Placeholder 12">
            <a:extLst>
              <a:ext uri="{FF2B5EF4-FFF2-40B4-BE49-F238E27FC236}">
                <a16:creationId xmlns:a16="http://schemas.microsoft.com/office/drawing/2014/main" id="{76FF9E58-C0B2-436B-A21C-DB45A00D651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3101409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2"/>
            <a:ext cx="11029616" cy="365204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6423914"/>
            <a:ext cx="2844799"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ED291B17-9318-49DB-B28B-6E5994AE9581}" type="datetime1">
              <a:rPr lang="en-US" smtClean="0"/>
              <a:t>5/4/2023</a:t>
            </a:fld>
            <a:endParaRPr lang="en-US" dirty="0"/>
          </a:p>
        </p:txBody>
      </p:sp>
      <p:sp>
        <p:nvSpPr>
          <p:cNvPr id="5" name="Footer Placeholder 4"/>
          <p:cNvSpPr>
            <a:spLocks noGrp="1"/>
          </p:cNvSpPr>
          <p:nvPr>
            <p:ph type="ftr" sz="quarter" idx="3"/>
          </p:nvPr>
        </p:nvSpPr>
        <p:spPr>
          <a:xfrm>
            <a:off x="581192" y="6423914"/>
            <a:ext cx="6917210" cy="365125"/>
          </a:xfrm>
          <a:prstGeom prst="rect">
            <a:avLst/>
          </a:prstGeom>
        </p:spPr>
        <p:txBody>
          <a:bodyPr vert="horz" lIns="91440" tIns="45720" rIns="91440" bIns="45720" rtlCol="0" anchor="ctr"/>
          <a:lstStyle>
            <a:lvl1pPr algn="l">
              <a:defRPr sz="900" cap="all">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558300" y="6423914"/>
            <a:ext cx="1052510"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3A98EE3D-8CD1-4C3F-BD1C-C98C9596463C}" type="slidenum">
              <a:rPr lang="en-US" smtClean="0"/>
              <a:t>‹#›</a:t>
            </a:fld>
            <a:endParaRPr lang="en-US" dirty="0"/>
          </a:p>
        </p:txBody>
      </p:sp>
      <p:sp>
        <p:nvSpPr>
          <p:cNvPr id="9" name="Rectangle 8"/>
          <p:cNvSpPr/>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130737451"/>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43" r:id="rId5"/>
    <p:sldLayoutId id="2147483737" r:id="rId6"/>
    <p:sldLayoutId id="2147483738" r:id="rId7"/>
    <p:sldLayoutId id="2147483739" r:id="rId8"/>
    <p:sldLayoutId id="2147483742" r:id="rId9"/>
    <p:sldLayoutId id="2147483740" r:id="rId10"/>
    <p:sldLayoutId id="2147483741" r:id="rId11"/>
  </p:sldLayoutIdLst>
  <p:hf sldNum="0" hdr="0" ftr="0" dt="0"/>
  <p:txStyles>
    <p:titleStyle>
      <a:lvl1pPr algn="l" defTabSz="457200" rtl="0" eaLnBrk="1" latinLnBrk="0" hangingPunct="1">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8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6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2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2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cute-pictures.blogspot.com/2008/07/sun-set-beautiful.html" TargetMode="External"/><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hyperlink" Target="https://creativecommons.org/licenses/by/3.0/"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7.xml"/><Relationship Id="rId6" Type="http://schemas.openxmlformats.org/officeDocument/2006/relationships/image" Target="../media/image7.jpg"/><Relationship Id="rId5" Type="http://schemas.openxmlformats.org/officeDocument/2006/relationships/image" Target="../media/image6.jpeg"/><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26B4480E-B7FF-4481-890E-043A69AE6FE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3">
            <a:extLst>
              <a:ext uri="{FF2B5EF4-FFF2-40B4-BE49-F238E27FC236}">
                <a16:creationId xmlns:a16="http://schemas.microsoft.com/office/drawing/2014/main" id="{F4519DED-975A-49B4-9FF9-76C0BF1ACDDC}"/>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16934" b="8066"/>
          <a:stretch/>
        </p:blipFill>
        <p:spPr>
          <a:xfrm>
            <a:off x="20" y="10"/>
            <a:ext cx="12191980" cy="6857990"/>
          </a:xfrm>
          <a:prstGeom prst="rect">
            <a:avLst/>
          </a:prstGeom>
        </p:spPr>
      </p:pic>
      <p:sp>
        <p:nvSpPr>
          <p:cNvPr id="27" name="Rectangle 26">
            <a:extLst>
              <a:ext uri="{FF2B5EF4-FFF2-40B4-BE49-F238E27FC236}">
                <a16:creationId xmlns:a16="http://schemas.microsoft.com/office/drawing/2014/main" id="{64C13BAB-7C00-4D21-A857-E3D41C0A2A6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8068"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a:extLst>
              <a:ext uri="{FF2B5EF4-FFF2-40B4-BE49-F238E27FC236}">
                <a16:creationId xmlns:a16="http://schemas.microsoft.com/office/drawing/2014/main" id="{1F1FF39A-AC3C-4066-9D4C-519AA22812E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8068" y="601201"/>
            <a:ext cx="3702134" cy="5791132"/>
          </a:xfrm>
          <a:prstGeom prst="rect">
            <a:avLst/>
          </a:prstGeom>
          <a:solidFill>
            <a:srgbClr val="465359">
              <a:alpha val="97000"/>
            </a:srgbClr>
          </a:solidFill>
          <a:ln w="6350" cmpd="sng">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5A4557A1-60DF-4DE4-BBA1-216591C8D4ED}"/>
              </a:ext>
            </a:extLst>
          </p:cNvPr>
          <p:cNvSpPr>
            <a:spLocks noGrp="1"/>
          </p:cNvSpPr>
          <p:nvPr>
            <p:ph type="ctrTitle"/>
          </p:nvPr>
        </p:nvSpPr>
        <p:spPr>
          <a:xfrm>
            <a:off x="584200" y="1524001"/>
            <a:ext cx="3412067" cy="3478384"/>
          </a:xfrm>
        </p:spPr>
        <p:txBody>
          <a:bodyPr>
            <a:normAutofit/>
          </a:bodyPr>
          <a:lstStyle/>
          <a:p>
            <a:pPr>
              <a:lnSpc>
                <a:spcPct val="90000"/>
              </a:lnSpc>
            </a:pPr>
            <a:r>
              <a:rPr lang="en-GB" sz="3300">
                <a:solidFill>
                  <a:srgbClr val="FFFFFF"/>
                </a:solidFill>
              </a:rPr>
              <a:t>Sleep Information Session</a:t>
            </a:r>
            <a:br>
              <a:rPr lang="en-GB" sz="3300">
                <a:solidFill>
                  <a:srgbClr val="FFFFFF"/>
                </a:solidFill>
              </a:rPr>
            </a:br>
            <a:r>
              <a:rPr lang="en-GB" sz="3300">
                <a:solidFill>
                  <a:srgbClr val="FFFFFF"/>
                </a:solidFill>
              </a:rPr>
              <a:t>Barwic Parade Primary School</a:t>
            </a:r>
            <a:br>
              <a:rPr lang="en-GB" sz="3300">
                <a:solidFill>
                  <a:srgbClr val="FFFFFF"/>
                </a:solidFill>
              </a:rPr>
            </a:br>
            <a:r>
              <a:rPr lang="en-GB" sz="3300">
                <a:solidFill>
                  <a:srgbClr val="FFFFFF"/>
                </a:solidFill>
              </a:rPr>
              <a:t>02.09.19</a:t>
            </a:r>
          </a:p>
        </p:txBody>
      </p:sp>
      <p:sp>
        <p:nvSpPr>
          <p:cNvPr id="3" name="Subtitle 2">
            <a:extLst>
              <a:ext uri="{FF2B5EF4-FFF2-40B4-BE49-F238E27FC236}">
                <a16:creationId xmlns:a16="http://schemas.microsoft.com/office/drawing/2014/main" id="{5A847589-F296-406B-8004-D7F14CF58D42}"/>
              </a:ext>
            </a:extLst>
          </p:cNvPr>
          <p:cNvSpPr>
            <a:spLocks noGrp="1"/>
          </p:cNvSpPr>
          <p:nvPr>
            <p:ph type="subTitle" idx="1"/>
          </p:nvPr>
        </p:nvSpPr>
        <p:spPr>
          <a:xfrm>
            <a:off x="584200" y="5145513"/>
            <a:ext cx="3412067" cy="738820"/>
          </a:xfrm>
        </p:spPr>
        <p:txBody>
          <a:bodyPr>
            <a:normAutofit/>
          </a:bodyPr>
          <a:lstStyle/>
          <a:p>
            <a:r>
              <a:rPr lang="en-GB">
                <a:solidFill>
                  <a:srgbClr val="FFFFFF">
                    <a:alpha val="75000"/>
                  </a:srgbClr>
                </a:solidFill>
              </a:rPr>
              <a:t>An introduction to the science of sleep</a:t>
            </a:r>
          </a:p>
        </p:txBody>
      </p:sp>
      <p:sp>
        <p:nvSpPr>
          <p:cNvPr id="4" name="TextBox 3">
            <a:extLst>
              <a:ext uri="{FF2B5EF4-FFF2-40B4-BE49-F238E27FC236}">
                <a16:creationId xmlns:a16="http://schemas.microsoft.com/office/drawing/2014/main" id="{261007B0-E796-47EC-B9DE-CCCB786C2FD5}"/>
              </a:ext>
            </a:extLst>
          </p:cNvPr>
          <p:cNvSpPr txBox="1"/>
          <p:nvPr/>
        </p:nvSpPr>
        <p:spPr>
          <a:xfrm>
            <a:off x="9900988" y="6657945"/>
            <a:ext cx="2291012"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cute-pictures.blogspot.com/2008/07/sun-set-beautiful.html">
                  <a:extLst>
                    <a:ext uri="{A12FA001-AC4F-418D-AE19-62706E023703}">
                      <ahyp:hlinkClr xmlns:ahyp="http://schemas.microsoft.com/office/drawing/2018/hyperlinkcolor" xmlns=""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3.0/">
                  <a:extLst>
                    <a:ext uri="{A12FA001-AC4F-418D-AE19-62706E023703}">
                      <ahyp:hlinkClr xmlns:ahyp="http://schemas.microsoft.com/office/drawing/2018/hyperlinkcolor" xmlns="" val="tx"/>
                    </a:ext>
                  </a:extLst>
                </a:hlinkClick>
              </a:rPr>
              <a:t>CC BY</a:t>
            </a:r>
            <a:endParaRPr lang="en-GB" sz="700">
              <a:solidFill>
                <a:srgbClr val="FFFFFF"/>
              </a:solidFill>
            </a:endParaRPr>
          </a:p>
        </p:txBody>
      </p:sp>
    </p:spTree>
    <p:extLst>
      <p:ext uri="{BB962C8B-B14F-4D97-AF65-F5344CB8AC3E}">
        <p14:creationId xmlns:p14="http://schemas.microsoft.com/office/powerpoint/2010/main" val="16181797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D651B61-325E-4E73-8445-38B0DE8AAAB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2" name="Rectangle 11">
            <a:extLst>
              <a:ext uri="{FF2B5EF4-FFF2-40B4-BE49-F238E27FC236}">
                <a16:creationId xmlns:a16="http://schemas.microsoft.com/office/drawing/2014/main" id="{B42E5253-D3AC-4AC2-B766-8B34F13C2F5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4" name="Rectangle 13">
            <a:extLst>
              <a:ext uri="{FF2B5EF4-FFF2-40B4-BE49-F238E27FC236}">
                <a16:creationId xmlns:a16="http://schemas.microsoft.com/office/drawing/2014/main" id="{10AE8D57-436A-4073-9A75-15BB5949F8B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15">
            <a:extLst>
              <a:ext uri="{FF2B5EF4-FFF2-40B4-BE49-F238E27FC236}">
                <a16:creationId xmlns:a16="http://schemas.microsoft.com/office/drawing/2014/main" id="{3CED7894-4F62-4A6C-8DB5-DB5BE08E9C0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75000"/>
              <a:lumOff val="2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C67964BF-9C4C-42EE-B5BF-7284AAA33ED3}"/>
              </a:ext>
            </a:extLst>
          </p:cNvPr>
          <p:cNvSpPr>
            <a:spLocks noGrp="1"/>
          </p:cNvSpPr>
          <p:nvPr>
            <p:ph type="title"/>
          </p:nvPr>
        </p:nvSpPr>
        <p:spPr>
          <a:xfrm>
            <a:off x="609906" y="702155"/>
            <a:ext cx="3568661" cy="1269713"/>
          </a:xfrm>
        </p:spPr>
        <p:txBody>
          <a:bodyPr vert="horz" lIns="91440" tIns="45720" rIns="91440" bIns="45720" rtlCol="0" anchor="b">
            <a:normAutofit/>
          </a:bodyPr>
          <a:lstStyle/>
          <a:p>
            <a:r>
              <a:rPr lang="en-US"/>
              <a:t>Aims of the session</a:t>
            </a:r>
          </a:p>
        </p:txBody>
      </p:sp>
      <p:sp>
        <p:nvSpPr>
          <p:cNvPr id="18" name="Rectangle 17">
            <a:extLst>
              <a:ext uri="{FF2B5EF4-FFF2-40B4-BE49-F238E27FC236}">
                <a16:creationId xmlns:a16="http://schemas.microsoft.com/office/drawing/2014/main" id="{E536F3B4-50F6-4C52-8F76-4EB1214719D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620" y="457200"/>
            <a:ext cx="3511233" cy="91439"/>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A7330C11-9B47-43AF-8B26-7EFE99BDFE74}"/>
              </a:ext>
            </a:extLst>
          </p:cNvPr>
          <p:cNvSpPr>
            <a:spLocks noGrp="1"/>
          </p:cNvSpPr>
          <p:nvPr>
            <p:ph sz="half" idx="1"/>
          </p:nvPr>
        </p:nvSpPr>
        <p:spPr>
          <a:xfrm>
            <a:off x="609906" y="2340864"/>
            <a:ext cx="3568661" cy="3634486"/>
          </a:xfrm>
        </p:spPr>
        <p:txBody>
          <a:bodyPr vert="horz" lIns="91440" tIns="45720" rIns="91440" bIns="45720" rtlCol="0" anchor="ctr">
            <a:normAutofit fontScale="92500" lnSpcReduction="10000"/>
          </a:bodyPr>
          <a:lstStyle/>
          <a:p>
            <a:r>
              <a:rPr lang="en-US" dirty="0"/>
              <a:t>To raise awareness of </a:t>
            </a:r>
          </a:p>
          <a:p>
            <a:r>
              <a:rPr lang="en-US" dirty="0"/>
              <a:t>Why we need sleep</a:t>
            </a:r>
          </a:p>
          <a:p>
            <a:r>
              <a:rPr lang="en-US" dirty="0"/>
              <a:t>The sleep process</a:t>
            </a:r>
          </a:p>
          <a:p>
            <a:r>
              <a:rPr lang="en-US" dirty="0"/>
              <a:t>What happens to the body and brain when we sleep</a:t>
            </a:r>
          </a:p>
          <a:p>
            <a:r>
              <a:rPr lang="en-US" dirty="0"/>
              <a:t>To introduce the Sleep Scotland Sound Sleep Primary Resource Pack</a:t>
            </a:r>
          </a:p>
          <a:p>
            <a:r>
              <a:rPr lang="en-US" dirty="0"/>
              <a:t>To identify a personal sleep target (if you want to)</a:t>
            </a:r>
          </a:p>
          <a:p>
            <a:pPr marL="0" indent="0">
              <a:buNone/>
            </a:pPr>
            <a:r>
              <a:rPr lang="en-US" b="1" dirty="0"/>
              <a:t>Complete sleep quiz</a:t>
            </a:r>
          </a:p>
          <a:p>
            <a:endParaRPr lang="en-US" dirty="0"/>
          </a:p>
        </p:txBody>
      </p:sp>
      <p:pic>
        <p:nvPicPr>
          <p:cNvPr id="5" name="Content Placeholder 4" descr="A close up of text on a white background&#10;&#10;Description automatically generated">
            <a:extLst>
              <a:ext uri="{FF2B5EF4-FFF2-40B4-BE49-F238E27FC236}">
                <a16:creationId xmlns:a16="http://schemas.microsoft.com/office/drawing/2014/main" id="{B7439D1E-3027-413F-BFBF-A62361AD07A5}"/>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385335" y="702156"/>
            <a:ext cx="5273194" cy="5273194"/>
          </a:xfrm>
          <a:prstGeom prst="rect">
            <a:avLst/>
          </a:prstGeom>
        </p:spPr>
      </p:pic>
    </p:spTree>
    <p:extLst>
      <p:ext uri="{BB962C8B-B14F-4D97-AF65-F5344CB8AC3E}">
        <p14:creationId xmlns:p14="http://schemas.microsoft.com/office/powerpoint/2010/main" val="24759109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Freeform: Shape 191">
            <a:extLst>
              <a:ext uri="{FF2B5EF4-FFF2-40B4-BE49-F238E27FC236}">
                <a16:creationId xmlns:a16="http://schemas.microsoft.com/office/drawing/2014/main" id="{1284CA7F-B696-4085-84C6-CD668817E68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6050278" cy="3400925"/>
          </a:xfrm>
          <a:custGeom>
            <a:avLst/>
            <a:gdLst>
              <a:gd name="connsiteX0" fmla="*/ 0 w 6050278"/>
              <a:gd name="connsiteY0" fmla="*/ 0 h 3400925"/>
              <a:gd name="connsiteX1" fmla="*/ 6050278 w 6050278"/>
              <a:gd name="connsiteY1" fmla="*/ 0 h 3400925"/>
              <a:gd name="connsiteX2" fmla="*/ 6050278 w 6050278"/>
              <a:gd name="connsiteY2" fmla="*/ 1827306 h 3400925"/>
              <a:gd name="connsiteX3" fmla="*/ 3892296 w 6050278"/>
              <a:gd name="connsiteY3" fmla="*/ 1827306 h 3400925"/>
              <a:gd name="connsiteX4" fmla="*/ 3892296 w 6050278"/>
              <a:gd name="connsiteY4" fmla="*/ 3400925 h 3400925"/>
              <a:gd name="connsiteX5" fmla="*/ 0 w 6050278"/>
              <a:gd name="connsiteY5" fmla="*/ 3400925 h 3400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50278" h="3400925">
                <a:moveTo>
                  <a:pt x="0" y="0"/>
                </a:moveTo>
                <a:lnTo>
                  <a:pt x="6050278" y="0"/>
                </a:lnTo>
                <a:lnTo>
                  <a:pt x="6050278" y="1827306"/>
                </a:lnTo>
                <a:lnTo>
                  <a:pt x="3892296" y="1827306"/>
                </a:lnTo>
                <a:lnTo>
                  <a:pt x="3892296" y="3400925"/>
                </a:lnTo>
                <a:lnTo>
                  <a:pt x="0" y="3400925"/>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Picture 6" descr="A screenshot of a cell phone&#10;&#10;Description automatically generated">
            <a:extLst>
              <a:ext uri="{FF2B5EF4-FFF2-40B4-BE49-F238E27FC236}">
                <a16:creationId xmlns:a16="http://schemas.microsoft.com/office/drawing/2014/main" id="{47C8E528-5E3D-4C55-A773-3A84D3DAF6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0350" y="643467"/>
            <a:ext cx="2193307" cy="2435726"/>
          </a:xfrm>
          <a:prstGeom prst="rect">
            <a:avLst/>
          </a:prstGeom>
        </p:spPr>
      </p:pic>
      <p:sp>
        <p:nvSpPr>
          <p:cNvPr id="1032" name="Freeform: Shape 192">
            <a:extLst>
              <a:ext uri="{FF2B5EF4-FFF2-40B4-BE49-F238E27FC236}">
                <a16:creationId xmlns:a16="http://schemas.microsoft.com/office/drawing/2014/main" id="{858A10F4-B847-4777-BC82-782F6FB36E4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41722" y="1"/>
            <a:ext cx="6050278" cy="3400925"/>
          </a:xfrm>
          <a:custGeom>
            <a:avLst/>
            <a:gdLst>
              <a:gd name="connsiteX0" fmla="*/ 0 w 6050278"/>
              <a:gd name="connsiteY0" fmla="*/ 0 h 3400925"/>
              <a:gd name="connsiteX1" fmla="*/ 6050278 w 6050278"/>
              <a:gd name="connsiteY1" fmla="*/ 0 h 3400925"/>
              <a:gd name="connsiteX2" fmla="*/ 6050278 w 6050278"/>
              <a:gd name="connsiteY2" fmla="*/ 3400925 h 3400925"/>
              <a:gd name="connsiteX3" fmla="*/ 2157982 w 6050278"/>
              <a:gd name="connsiteY3" fmla="*/ 3400925 h 3400925"/>
              <a:gd name="connsiteX4" fmla="*/ 2157982 w 6050278"/>
              <a:gd name="connsiteY4" fmla="*/ 1827306 h 3400925"/>
              <a:gd name="connsiteX5" fmla="*/ 0 w 6050278"/>
              <a:gd name="connsiteY5" fmla="*/ 1827306 h 3400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50278" h="3400925">
                <a:moveTo>
                  <a:pt x="0" y="0"/>
                </a:moveTo>
                <a:lnTo>
                  <a:pt x="6050278" y="0"/>
                </a:lnTo>
                <a:lnTo>
                  <a:pt x="6050278" y="3400925"/>
                </a:lnTo>
                <a:lnTo>
                  <a:pt x="2157982" y="3400925"/>
                </a:lnTo>
                <a:lnTo>
                  <a:pt x="2157982" y="1827306"/>
                </a:lnTo>
                <a:lnTo>
                  <a:pt x="0" y="1827306"/>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33" name="Freeform: Shape 193">
            <a:extLst>
              <a:ext uri="{FF2B5EF4-FFF2-40B4-BE49-F238E27FC236}">
                <a16:creationId xmlns:a16="http://schemas.microsoft.com/office/drawing/2014/main" id="{8883B597-C9A1-46EF-AB6B-71DF0B1ED4A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489159"/>
            <a:ext cx="6050278" cy="3368841"/>
          </a:xfrm>
          <a:custGeom>
            <a:avLst/>
            <a:gdLst>
              <a:gd name="connsiteX0" fmla="*/ 0 w 6050278"/>
              <a:gd name="connsiteY0" fmla="*/ 0 h 3368841"/>
              <a:gd name="connsiteX1" fmla="*/ 3892296 w 6050278"/>
              <a:gd name="connsiteY1" fmla="*/ 0 h 3368841"/>
              <a:gd name="connsiteX2" fmla="*/ 3892296 w 6050278"/>
              <a:gd name="connsiteY2" fmla="*/ 1541535 h 3368841"/>
              <a:gd name="connsiteX3" fmla="*/ 6050278 w 6050278"/>
              <a:gd name="connsiteY3" fmla="*/ 1541535 h 3368841"/>
              <a:gd name="connsiteX4" fmla="*/ 6050278 w 6050278"/>
              <a:gd name="connsiteY4" fmla="*/ 3368841 h 3368841"/>
              <a:gd name="connsiteX5" fmla="*/ 0 w 6050278"/>
              <a:gd name="connsiteY5" fmla="*/ 3368841 h 3368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50278" h="3368841">
                <a:moveTo>
                  <a:pt x="0" y="0"/>
                </a:moveTo>
                <a:lnTo>
                  <a:pt x="3892296" y="0"/>
                </a:lnTo>
                <a:lnTo>
                  <a:pt x="3892296" y="1541535"/>
                </a:lnTo>
                <a:lnTo>
                  <a:pt x="6050278" y="1541535"/>
                </a:lnTo>
                <a:lnTo>
                  <a:pt x="6050278" y="3368841"/>
                </a:lnTo>
                <a:lnTo>
                  <a:pt x="0" y="3368841"/>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descr="A screenshot of a cell phone&#10;&#10;Description automatically generated">
            <a:extLst>
              <a:ext uri="{FF2B5EF4-FFF2-40B4-BE49-F238E27FC236}">
                <a16:creationId xmlns:a16="http://schemas.microsoft.com/office/drawing/2014/main" id="{B1E8BC45-C008-444B-9B17-86C1694314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3467" y="3919935"/>
            <a:ext cx="2927072" cy="2213152"/>
          </a:xfrm>
          <a:prstGeom prst="rect">
            <a:avLst/>
          </a:prstGeom>
        </p:spPr>
      </p:pic>
      <p:sp>
        <p:nvSpPr>
          <p:cNvPr id="1034" name="Freeform: Shape 194">
            <a:extLst>
              <a:ext uri="{FF2B5EF4-FFF2-40B4-BE49-F238E27FC236}">
                <a16:creationId xmlns:a16="http://schemas.microsoft.com/office/drawing/2014/main" id="{A0B38421-369F-445C-9543-5BC17BC0904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41722" y="3489159"/>
            <a:ext cx="6050278" cy="3368841"/>
          </a:xfrm>
          <a:custGeom>
            <a:avLst/>
            <a:gdLst>
              <a:gd name="connsiteX0" fmla="*/ 2157982 w 6050278"/>
              <a:gd name="connsiteY0" fmla="*/ 0 h 3368841"/>
              <a:gd name="connsiteX1" fmla="*/ 6050278 w 6050278"/>
              <a:gd name="connsiteY1" fmla="*/ 0 h 3368841"/>
              <a:gd name="connsiteX2" fmla="*/ 6050278 w 6050278"/>
              <a:gd name="connsiteY2" fmla="*/ 3368841 h 3368841"/>
              <a:gd name="connsiteX3" fmla="*/ 0 w 6050278"/>
              <a:gd name="connsiteY3" fmla="*/ 3368841 h 3368841"/>
              <a:gd name="connsiteX4" fmla="*/ 0 w 6050278"/>
              <a:gd name="connsiteY4" fmla="*/ 1541535 h 3368841"/>
              <a:gd name="connsiteX5" fmla="*/ 2157982 w 6050278"/>
              <a:gd name="connsiteY5" fmla="*/ 1541535 h 3368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50278" h="3368841">
                <a:moveTo>
                  <a:pt x="2157982" y="0"/>
                </a:moveTo>
                <a:lnTo>
                  <a:pt x="6050278" y="0"/>
                </a:lnTo>
                <a:lnTo>
                  <a:pt x="6050278" y="3368841"/>
                </a:lnTo>
                <a:lnTo>
                  <a:pt x="0" y="3368841"/>
                </a:lnTo>
                <a:lnTo>
                  <a:pt x="0" y="1541535"/>
                </a:lnTo>
                <a:lnTo>
                  <a:pt x="2157982" y="1541535"/>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35" name="Freeform: Shape 195">
            <a:extLst>
              <a:ext uri="{FF2B5EF4-FFF2-40B4-BE49-F238E27FC236}">
                <a16:creationId xmlns:a16="http://schemas.microsoft.com/office/drawing/2014/main" id="{FAA9CE81-CAF0-41E3-8E73-CAFA13A0B1A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83736" y="1918638"/>
            <a:ext cx="4224528" cy="3020725"/>
          </a:xfrm>
          <a:custGeom>
            <a:avLst/>
            <a:gdLst>
              <a:gd name="connsiteX0" fmla="*/ 0 w 4224528"/>
              <a:gd name="connsiteY0" fmla="*/ 0 h 3020725"/>
              <a:gd name="connsiteX1" fmla="*/ 4224528 w 4224528"/>
              <a:gd name="connsiteY1" fmla="*/ 0 h 3020725"/>
              <a:gd name="connsiteX2" fmla="*/ 4224528 w 4224528"/>
              <a:gd name="connsiteY2" fmla="*/ 3020725 h 3020725"/>
              <a:gd name="connsiteX3" fmla="*/ 0 w 4224528"/>
              <a:gd name="connsiteY3" fmla="*/ 3020725 h 3020725"/>
            </a:gdLst>
            <a:ahLst/>
            <a:cxnLst>
              <a:cxn ang="0">
                <a:pos x="connsiteX0" y="connsiteY0"/>
              </a:cxn>
              <a:cxn ang="0">
                <a:pos x="connsiteX1" y="connsiteY1"/>
              </a:cxn>
              <a:cxn ang="0">
                <a:pos x="connsiteX2" y="connsiteY2"/>
              </a:cxn>
              <a:cxn ang="0">
                <a:pos x="connsiteX3" y="connsiteY3"/>
              </a:cxn>
            </a:cxnLst>
            <a:rect l="l" t="t" r="r" b="b"/>
            <a:pathLst>
              <a:path w="4224528" h="3020725">
                <a:moveTo>
                  <a:pt x="0" y="0"/>
                </a:moveTo>
                <a:lnTo>
                  <a:pt x="4224528" y="0"/>
                </a:lnTo>
                <a:lnTo>
                  <a:pt x="4224528" y="3020725"/>
                </a:lnTo>
                <a:lnTo>
                  <a:pt x="0" y="3020725"/>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9" name="Picture 8" descr="A cat lying on a bed&#10;&#10;Description automatically generated">
            <a:extLst>
              <a:ext uri="{FF2B5EF4-FFF2-40B4-BE49-F238E27FC236}">
                <a16:creationId xmlns:a16="http://schemas.microsoft.com/office/drawing/2014/main" id="{9A03FCC0-EDAF-4CD5-8104-CE40AB9969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05469" y="2248431"/>
            <a:ext cx="3581061" cy="2361139"/>
          </a:xfrm>
          <a:prstGeom prst="rect">
            <a:avLst/>
          </a:prstGeom>
        </p:spPr>
      </p:pic>
      <p:pic>
        <p:nvPicPr>
          <p:cNvPr id="1026" name="Picture 2" descr="Image result for irish proverb aboiut sleep">
            <a:extLst>
              <a:ext uri="{FF2B5EF4-FFF2-40B4-BE49-F238E27FC236}">
                <a16:creationId xmlns:a16="http://schemas.microsoft.com/office/drawing/2014/main" id="{652E6F0F-7B48-446B-9BB9-BFFAB33E3743}"/>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8874570" y="631704"/>
            <a:ext cx="2420851" cy="242085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C83B4BB2-D861-4AB7-9BA4-0989F13DEDB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621460" y="3841038"/>
            <a:ext cx="2927071" cy="2355114"/>
          </a:xfrm>
          <a:prstGeom prst="rect">
            <a:avLst/>
          </a:prstGeom>
        </p:spPr>
      </p:pic>
    </p:spTree>
    <p:extLst>
      <p:ext uri="{BB962C8B-B14F-4D97-AF65-F5344CB8AC3E}">
        <p14:creationId xmlns:p14="http://schemas.microsoft.com/office/powerpoint/2010/main" val="35268433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DCC8A5-50FC-42C9-A1A8-4093A2C1D64E}"/>
              </a:ext>
            </a:extLst>
          </p:cNvPr>
          <p:cNvSpPr>
            <a:spLocks noGrp="1"/>
          </p:cNvSpPr>
          <p:nvPr>
            <p:ph type="title"/>
          </p:nvPr>
        </p:nvSpPr>
        <p:spPr/>
        <p:txBody>
          <a:bodyPr/>
          <a:lstStyle/>
          <a:p>
            <a:r>
              <a:rPr lang="en-GB" dirty="0">
                <a:solidFill>
                  <a:srgbClr val="00B050"/>
                </a:solidFill>
              </a:rPr>
              <a:t>What is sleep?	</a:t>
            </a:r>
            <a:r>
              <a:rPr lang="en-GB" dirty="0"/>
              <a:t>							 </a:t>
            </a:r>
          </a:p>
        </p:txBody>
      </p:sp>
      <p:sp>
        <p:nvSpPr>
          <p:cNvPr id="3" name="Content Placeholder 2">
            <a:extLst>
              <a:ext uri="{FF2B5EF4-FFF2-40B4-BE49-F238E27FC236}">
                <a16:creationId xmlns:a16="http://schemas.microsoft.com/office/drawing/2014/main" id="{7B805524-FC16-494F-8027-69A05299A679}"/>
              </a:ext>
            </a:extLst>
          </p:cNvPr>
          <p:cNvSpPr>
            <a:spLocks noGrp="1"/>
          </p:cNvSpPr>
          <p:nvPr>
            <p:ph sz="half" idx="1"/>
          </p:nvPr>
        </p:nvSpPr>
        <p:spPr>
          <a:xfrm>
            <a:off x="581193" y="1717990"/>
            <a:ext cx="5194767" cy="4584337"/>
          </a:xfrm>
        </p:spPr>
        <p:txBody>
          <a:bodyPr>
            <a:normAutofit/>
          </a:bodyPr>
          <a:lstStyle/>
          <a:p>
            <a:r>
              <a:rPr lang="en-GB" dirty="0"/>
              <a:t>Sleep is-</a:t>
            </a:r>
          </a:p>
          <a:p>
            <a:r>
              <a:rPr lang="en-GB" dirty="0"/>
              <a:t>A natural behaviour.  Without exception, every animal species studied to date sleeps or engages in something remarkably like it. No matter how hard we fight it we will want to sleep for at least part of every 24 hours</a:t>
            </a:r>
          </a:p>
          <a:p>
            <a:r>
              <a:rPr lang="en-GB" dirty="0"/>
              <a:t>A reversible state of reduced awareness to our environment and surroundings</a:t>
            </a:r>
          </a:p>
          <a:p>
            <a:r>
              <a:rPr lang="en-GB" dirty="0"/>
              <a:t>Dynamic – we do not turn off completely during sleep. There are lots of important processes occurring during sleep that are vital to our existence.</a:t>
            </a:r>
          </a:p>
          <a:p>
            <a:r>
              <a:rPr lang="en-GB" b="1" dirty="0"/>
              <a:t>Who sleeps for how long?</a:t>
            </a:r>
          </a:p>
        </p:txBody>
      </p:sp>
      <p:sp>
        <p:nvSpPr>
          <p:cNvPr id="4" name="Content Placeholder 3">
            <a:extLst>
              <a:ext uri="{FF2B5EF4-FFF2-40B4-BE49-F238E27FC236}">
                <a16:creationId xmlns:a16="http://schemas.microsoft.com/office/drawing/2014/main" id="{8A7A0C1C-4F6C-4EC4-A23F-AAA94AFD400C}"/>
              </a:ext>
            </a:extLst>
          </p:cNvPr>
          <p:cNvSpPr>
            <a:spLocks noGrp="1"/>
          </p:cNvSpPr>
          <p:nvPr>
            <p:ph sz="half" idx="2"/>
          </p:nvPr>
        </p:nvSpPr>
        <p:spPr>
          <a:xfrm>
            <a:off x="6416039" y="1717991"/>
            <a:ext cx="5194769" cy="4584336"/>
          </a:xfrm>
        </p:spPr>
        <p:txBody>
          <a:bodyPr>
            <a:normAutofit/>
          </a:bodyPr>
          <a:lstStyle/>
          <a:p>
            <a:pPr marL="0" indent="0">
              <a:buNone/>
            </a:pPr>
            <a:endParaRPr lang="en-GB" dirty="0"/>
          </a:p>
          <a:p>
            <a:pPr marL="0" indent="0">
              <a:buNone/>
            </a:pPr>
            <a:r>
              <a:rPr lang="en-GB" dirty="0"/>
              <a:t> </a:t>
            </a:r>
          </a:p>
          <a:p>
            <a:endParaRPr lang="en-GB" dirty="0"/>
          </a:p>
        </p:txBody>
      </p:sp>
      <p:pic>
        <p:nvPicPr>
          <p:cNvPr id="6" name="Picture 5" descr="A teddy bear sitting on top of a building&#10;&#10;Description automatically generated">
            <a:extLst>
              <a:ext uri="{FF2B5EF4-FFF2-40B4-BE49-F238E27FC236}">
                <a16:creationId xmlns:a16="http://schemas.microsoft.com/office/drawing/2014/main" id="{22DEACD3-65E9-42CF-B8B2-2C2CE009B2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44447" y="1544006"/>
            <a:ext cx="5166362" cy="4584336"/>
          </a:xfrm>
          <a:prstGeom prst="rect">
            <a:avLst/>
          </a:prstGeom>
        </p:spPr>
      </p:pic>
    </p:spTree>
    <p:extLst>
      <p:ext uri="{BB962C8B-B14F-4D97-AF65-F5344CB8AC3E}">
        <p14:creationId xmlns:p14="http://schemas.microsoft.com/office/powerpoint/2010/main" val="26282506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0922A8-0EBF-43C3-AE40-484D88C07156}"/>
              </a:ext>
            </a:extLst>
          </p:cNvPr>
          <p:cNvSpPr>
            <a:spLocks noGrp="1"/>
          </p:cNvSpPr>
          <p:nvPr>
            <p:ph type="title"/>
          </p:nvPr>
        </p:nvSpPr>
        <p:spPr/>
        <p:txBody>
          <a:bodyPr/>
          <a:lstStyle/>
          <a:p>
            <a:r>
              <a:rPr lang="en-GB" dirty="0">
                <a:solidFill>
                  <a:srgbClr val="00B050"/>
                </a:solidFill>
              </a:rPr>
              <a:t>The stages of sleep</a:t>
            </a:r>
          </a:p>
        </p:txBody>
      </p:sp>
      <p:sp>
        <p:nvSpPr>
          <p:cNvPr id="3" name="Content Placeholder 2">
            <a:extLst>
              <a:ext uri="{FF2B5EF4-FFF2-40B4-BE49-F238E27FC236}">
                <a16:creationId xmlns:a16="http://schemas.microsoft.com/office/drawing/2014/main" id="{AEE73227-9D2C-4D2B-8FC0-4E0D51B66E63}"/>
              </a:ext>
            </a:extLst>
          </p:cNvPr>
          <p:cNvSpPr>
            <a:spLocks noGrp="1"/>
          </p:cNvSpPr>
          <p:nvPr>
            <p:ph idx="1"/>
          </p:nvPr>
        </p:nvSpPr>
        <p:spPr>
          <a:xfrm>
            <a:off x="581192" y="2340864"/>
            <a:ext cx="11029615" cy="3940666"/>
          </a:xfrm>
        </p:spPr>
        <p:txBody>
          <a:bodyPr>
            <a:normAutofit fontScale="85000" lnSpcReduction="20000"/>
          </a:bodyPr>
          <a:lstStyle/>
          <a:p>
            <a:pPr marL="0" indent="0">
              <a:buNone/>
            </a:pPr>
            <a:r>
              <a:rPr lang="en-GB" dirty="0"/>
              <a:t> </a:t>
            </a:r>
          </a:p>
          <a:p>
            <a:pPr marL="0" indent="0">
              <a:buNone/>
            </a:pPr>
            <a:r>
              <a:rPr lang="en-GB" dirty="0"/>
              <a:t> There are two kinds of sleep that we all experience at some point during the night.  The two types are:  </a:t>
            </a:r>
          </a:p>
          <a:p>
            <a:pPr marL="0" indent="0">
              <a:buNone/>
            </a:pPr>
            <a:r>
              <a:rPr lang="en-GB" dirty="0"/>
              <a:t>• Rapid eye movement (REM) sleep.</a:t>
            </a:r>
          </a:p>
          <a:p>
            <a:pPr marL="0" indent="0">
              <a:buNone/>
            </a:pPr>
            <a:r>
              <a:rPr lang="en-GB" dirty="0"/>
              <a:t> • Non-rapid eye movement (NREM) sleep. </a:t>
            </a:r>
          </a:p>
          <a:p>
            <a:pPr marL="0" indent="0">
              <a:buNone/>
            </a:pPr>
            <a:r>
              <a:rPr lang="en-GB" dirty="0"/>
              <a:t> </a:t>
            </a:r>
          </a:p>
          <a:p>
            <a:pPr marL="0" indent="0">
              <a:buNone/>
            </a:pPr>
            <a:r>
              <a:rPr lang="en-GB" dirty="0"/>
              <a:t>NREM sleep is divided into three stages: </a:t>
            </a:r>
          </a:p>
          <a:p>
            <a:r>
              <a:rPr lang="en-GB" dirty="0"/>
              <a:t> Stages N1 and N2:  these are known as light sleep.  Stage N1 is brief a transitional stage from wake to sleep. </a:t>
            </a:r>
          </a:p>
          <a:p>
            <a:r>
              <a:rPr lang="en-GB" dirty="0"/>
              <a:t> Stage N2 is the stage of sleep in which we spend most of the time (around 40– 50% of the total sleep time) </a:t>
            </a:r>
          </a:p>
          <a:p>
            <a:r>
              <a:rPr lang="en-GB" dirty="0"/>
              <a:t> Stage N3: this is known as deep sleep or slow-wave sleep (20–25% of the total sleep time). </a:t>
            </a:r>
          </a:p>
          <a:p>
            <a:pPr marL="0" indent="0">
              <a:buNone/>
            </a:pPr>
            <a:r>
              <a:rPr lang="en-GB" dirty="0"/>
              <a:t> </a:t>
            </a:r>
          </a:p>
          <a:p>
            <a:pPr marL="0" indent="0">
              <a:buNone/>
            </a:pPr>
            <a:r>
              <a:rPr lang="en-GB" dirty="0"/>
              <a:t>We go through each type of sleep several times during the night in cycles which comprise of the different stages of sleep. Each cycle lasts approximately 1½-2 hours and we will go through 4-6 cycles each night. We get most of our deep sleep in the first third of the night. The amount of REM sleep we have increases throughout the night.  Children and adults spend around 20% of total sleep time in REM sleep. </a:t>
            </a:r>
          </a:p>
          <a:p>
            <a:pPr marL="0" indent="0">
              <a:buNone/>
            </a:pPr>
            <a:endParaRPr lang="en-GB" dirty="0"/>
          </a:p>
          <a:p>
            <a:endParaRPr lang="en-GB" dirty="0"/>
          </a:p>
        </p:txBody>
      </p:sp>
    </p:spTree>
    <p:extLst>
      <p:ext uri="{BB962C8B-B14F-4D97-AF65-F5344CB8AC3E}">
        <p14:creationId xmlns:p14="http://schemas.microsoft.com/office/powerpoint/2010/main" val="42693695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1C03EF-0D24-455E-80B0-0F612EEEA374}"/>
              </a:ext>
            </a:extLst>
          </p:cNvPr>
          <p:cNvSpPr>
            <a:spLocks noGrp="1"/>
          </p:cNvSpPr>
          <p:nvPr>
            <p:ph type="title"/>
          </p:nvPr>
        </p:nvSpPr>
        <p:spPr/>
        <p:txBody>
          <a:bodyPr/>
          <a:lstStyle/>
          <a:p>
            <a:r>
              <a:rPr lang="en-GB" dirty="0">
                <a:solidFill>
                  <a:srgbClr val="00B050"/>
                </a:solidFill>
              </a:rPr>
              <a:t>What does sleep look like? What happens when you sleep?</a:t>
            </a:r>
          </a:p>
        </p:txBody>
      </p:sp>
      <p:sp>
        <p:nvSpPr>
          <p:cNvPr id="3" name="Content Placeholder 2">
            <a:extLst>
              <a:ext uri="{FF2B5EF4-FFF2-40B4-BE49-F238E27FC236}">
                <a16:creationId xmlns:a16="http://schemas.microsoft.com/office/drawing/2014/main" id="{4979C1BF-168F-4688-9685-11C00B3A7FE3}"/>
              </a:ext>
            </a:extLst>
          </p:cNvPr>
          <p:cNvSpPr>
            <a:spLocks noGrp="1"/>
          </p:cNvSpPr>
          <p:nvPr>
            <p:ph idx="1"/>
          </p:nvPr>
        </p:nvSpPr>
        <p:spPr>
          <a:xfrm>
            <a:off x="581192" y="2340863"/>
            <a:ext cx="11029615" cy="4020179"/>
          </a:xfrm>
        </p:spPr>
        <p:txBody>
          <a:bodyPr>
            <a:normAutofit fontScale="85000" lnSpcReduction="10000"/>
          </a:bodyPr>
          <a:lstStyle/>
          <a:p>
            <a:pPr marL="0" indent="0">
              <a:buNone/>
            </a:pPr>
            <a:r>
              <a:rPr lang="en-GB" dirty="0"/>
              <a:t>Hypnograms (page 3) </a:t>
            </a:r>
          </a:p>
          <a:p>
            <a:r>
              <a:rPr lang="en-GB" dirty="0"/>
              <a:t> Sleep patterns are shown as hypnograms. A hypnogram is created by gathering lots of physiological information, essentially it shows the different types of sleep being experienced over the course of a night. The hypnogram in fig.1 is of a child sleeping through a full 11 hours.  </a:t>
            </a:r>
          </a:p>
          <a:p>
            <a:r>
              <a:rPr lang="en-GB" dirty="0"/>
              <a:t>The hypnogram shows the child awake at the start of the night, then going into the lighter (N1 &amp; N2) and deeper (N3) stages of NREM sleep. They then move back into lighter sleep (N1 &amp; N2) before going into their first period of REM sleep (shown in red). This </a:t>
            </a:r>
          </a:p>
          <a:p>
            <a:r>
              <a:rPr lang="en-GB" dirty="0"/>
              <a:t>The pattern continues through the night, in cycles of REM and NREM sleep lasting approximately 90 - 120 minutes.  Notice that there is more deep (stage N3) sleep at the start of the night, and that the REM periods get longer as the night progresses. </a:t>
            </a:r>
          </a:p>
          <a:p>
            <a:r>
              <a:rPr lang="en-GB" dirty="0"/>
              <a:t>At some points the child wakes up (for periods that can be as short as fractions of a second) and then goes back to sleep - this is perfectly normal. Eventually, they start to waken up naturally after around 10-11 hours. A typical child’s hypnogram will show that a child has more slow wave sleep than an adult. It is another indication that children do sleep differently to adults.</a:t>
            </a:r>
          </a:p>
          <a:p>
            <a:r>
              <a:rPr lang="en-GB" dirty="0"/>
              <a:t>Chart page 5 </a:t>
            </a:r>
          </a:p>
          <a:p>
            <a:r>
              <a:rPr lang="en-GB" b="1" dirty="0"/>
              <a:t>What happens when you sleep? (youtube.com what happens when you sleep - </a:t>
            </a:r>
            <a:r>
              <a:rPr lang="en-GB" b="1" dirty="0" err="1"/>
              <a:t>matthew</a:t>
            </a:r>
            <a:r>
              <a:rPr lang="en-GB" b="1" dirty="0"/>
              <a:t> walker </a:t>
            </a:r>
            <a:r>
              <a:rPr lang="en-GB" b="1" dirty="0" err="1"/>
              <a:t>london</a:t>
            </a:r>
            <a:r>
              <a:rPr lang="en-GB" b="1" dirty="0"/>
              <a:t> real)</a:t>
            </a:r>
          </a:p>
        </p:txBody>
      </p:sp>
    </p:spTree>
    <p:extLst>
      <p:ext uri="{BB962C8B-B14F-4D97-AF65-F5344CB8AC3E}">
        <p14:creationId xmlns:p14="http://schemas.microsoft.com/office/powerpoint/2010/main" val="3904574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9">
            <a:extLst>
              <a:ext uri="{FF2B5EF4-FFF2-40B4-BE49-F238E27FC236}">
                <a16:creationId xmlns:a16="http://schemas.microsoft.com/office/drawing/2014/main" id="{3CED7894-4F62-4A6C-8DB5-DB5BE08E9C0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75000"/>
              <a:lumOff val="2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620D3AF4-0174-4E0A-AEA9-4A096E386ABA}"/>
              </a:ext>
            </a:extLst>
          </p:cNvPr>
          <p:cNvSpPr>
            <a:spLocks noGrp="1"/>
          </p:cNvSpPr>
          <p:nvPr>
            <p:ph type="title"/>
          </p:nvPr>
        </p:nvSpPr>
        <p:spPr>
          <a:xfrm>
            <a:off x="609906" y="702155"/>
            <a:ext cx="3568661" cy="1269713"/>
          </a:xfrm>
        </p:spPr>
        <p:txBody>
          <a:bodyPr>
            <a:normAutofit/>
          </a:bodyPr>
          <a:lstStyle/>
          <a:p>
            <a:pPr>
              <a:lnSpc>
                <a:spcPct val="90000"/>
              </a:lnSpc>
            </a:pPr>
            <a:r>
              <a:rPr lang="en-GB"/>
              <a:t>What our bodies are doing during sleep</a:t>
            </a:r>
          </a:p>
        </p:txBody>
      </p:sp>
      <p:sp>
        <p:nvSpPr>
          <p:cNvPr id="21" name="Rectangle 11">
            <a:extLst>
              <a:ext uri="{FF2B5EF4-FFF2-40B4-BE49-F238E27FC236}">
                <a16:creationId xmlns:a16="http://schemas.microsoft.com/office/drawing/2014/main" id="{E536F3B4-50F6-4C52-8F76-4EB1214719D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620" y="457200"/>
            <a:ext cx="3511233" cy="91439"/>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65377F86-270E-4C35-8FAF-E54730E27618}"/>
              </a:ext>
            </a:extLst>
          </p:cNvPr>
          <p:cNvSpPr>
            <a:spLocks noGrp="1"/>
          </p:cNvSpPr>
          <p:nvPr>
            <p:ph idx="1"/>
          </p:nvPr>
        </p:nvSpPr>
        <p:spPr>
          <a:xfrm>
            <a:off x="609906" y="2340864"/>
            <a:ext cx="3568661" cy="3634486"/>
          </a:xfrm>
        </p:spPr>
        <p:txBody>
          <a:bodyPr>
            <a:normAutofit/>
          </a:bodyPr>
          <a:lstStyle/>
          <a:p>
            <a:r>
              <a:rPr lang="en-GB"/>
              <a:t>See table 1 activity of the body during different stages of sleep (page 5)</a:t>
            </a:r>
          </a:p>
          <a:p>
            <a:endParaRPr lang="en-GB" dirty="0"/>
          </a:p>
        </p:txBody>
      </p:sp>
      <p:pic>
        <p:nvPicPr>
          <p:cNvPr id="5" name="Picture 4" descr="A screenshot of a cell phone&#10;&#10;Description automatically generated">
            <a:extLst>
              <a:ext uri="{FF2B5EF4-FFF2-40B4-BE49-F238E27FC236}">
                <a16:creationId xmlns:a16="http://schemas.microsoft.com/office/drawing/2014/main" id="{3DF46018-8F94-48D5-9AEC-B9D744059B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54296" y="1093662"/>
            <a:ext cx="6735272" cy="4490181"/>
          </a:xfrm>
          <a:prstGeom prst="rect">
            <a:avLst/>
          </a:prstGeom>
        </p:spPr>
      </p:pic>
    </p:spTree>
    <p:extLst>
      <p:ext uri="{BB962C8B-B14F-4D97-AF65-F5344CB8AC3E}">
        <p14:creationId xmlns:p14="http://schemas.microsoft.com/office/powerpoint/2010/main" val="24735445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58DF7D-C2D0-4B03-A7A0-2F06B789EE3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B26B711-3121-40B0-8377-A64F3DC00C7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2" name="Rectangle 11">
            <a:extLst>
              <a:ext uri="{FF2B5EF4-FFF2-40B4-BE49-F238E27FC236}">
                <a16:creationId xmlns:a16="http://schemas.microsoft.com/office/drawing/2014/main" id="{645C4D3D-ABBA-4B4E-93E5-01E34371984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4" name="Rectangle 13">
            <a:extLst>
              <a:ext uri="{FF2B5EF4-FFF2-40B4-BE49-F238E27FC236}">
                <a16:creationId xmlns:a16="http://schemas.microsoft.com/office/drawing/2014/main" id="{98DDD5E5-0097-4C6C-B266-5732EDA96CC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15">
            <a:extLst>
              <a:ext uri="{FF2B5EF4-FFF2-40B4-BE49-F238E27FC236}">
                <a16:creationId xmlns:a16="http://schemas.microsoft.com/office/drawing/2014/main" id="{8952EF87-C74F-4D3F-9CAD-EEA1733C9BD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597643"/>
            <a:ext cx="3703320" cy="5792922"/>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F29398FC-50C4-4FB7-A38B-0B16F1AF5B5E}"/>
              </a:ext>
            </a:extLst>
          </p:cNvPr>
          <p:cNvSpPr>
            <a:spLocks noGrp="1"/>
          </p:cNvSpPr>
          <p:nvPr>
            <p:ph type="title"/>
          </p:nvPr>
        </p:nvSpPr>
        <p:spPr>
          <a:xfrm>
            <a:off x="771148" y="1037967"/>
            <a:ext cx="3054091" cy="4709131"/>
          </a:xfrm>
        </p:spPr>
        <p:txBody>
          <a:bodyPr anchor="ctr">
            <a:normAutofit/>
          </a:bodyPr>
          <a:lstStyle/>
          <a:p>
            <a:r>
              <a:rPr lang="en-GB" sz="3200">
                <a:solidFill>
                  <a:srgbClr val="FFFEFF"/>
                </a:solidFill>
              </a:rPr>
              <a:t>How does your body know when it’s time to sleep? Circadian rhythm and sleep pressure </a:t>
            </a:r>
          </a:p>
        </p:txBody>
      </p:sp>
      <p:sp>
        <p:nvSpPr>
          <p:cNvPr id="3" name="Content Placeholder 2">
            <a:extLst>
              <a:ext uri="{FF2B5EF4-FFF2-40B4-BE49-F238E27FC236}">
                <a16:creationId xmlns:a16="http://schemas.microsoft.com/office/drawing/2014/main" id="{653F8460-FFED-4AE8-A22B-614163351496}"/>
              </a:ext>
            </a:extLst>
          </p:cNvPr>
          <p:cNvSpPr>
            <a:spLocks noGrp="1"/>
          </p:cNvSpPr>
          <p:nvPr>
            <p:ph idx="1"/>
          </p:nvPr>
        </p:nvSpPr>
        <p:spPr>
          <a:xfrm>
            <a:off x="4534935" y="1037968"/>
            <a:ext cx="7014423" cy="4820832"/>
          </a:xfrm>
        </p:spPr>
        <p:txBody>
          <a:bodyPr>
            <a:normAutofit/>
          </a:bodyPr>
          <a:lstStyle/>
          <a:p>
            <a:pPr>
              <a:lnSpc>
                <a:spcPct val="90000"/>
              </a:lnSpc>
            </a:pPr>
            <a:r>
              <a:rPr lang="en-GB" sz="1400" i="1" dirty="0"/>
              <a:t>There are two main factors that determine when you want to sleep and when you want to be awake. The first is a signal beamed out from your internal 24 hour clock which is deep within your brain. Our circadian rhythm or body clock is controlled by the suprachiasmatic nucleus (SCN). The SCN is made up of a group of cells located in a part of the brain called the hypothalamus which is shown in fig 4 below. Everyone generates a circadian rhythm (circa</a:t>
            </a:r>
            <a:r>
              <a:rPr lang="en-GB" sz="1400" dirty="0"/>
              <a:t> meaning “around” and </a:t>
            </a:r>
            <a:r>
              <a:rPr lang="en-GB" sz="1400" i="1" dirty="0" err="1"/>
              <a:t>dian</a:t>
            </a:r>
            <a:r>
              <a:rPr lang="en-GB" sz="1400" i="1" dirty="0"/>
              <a:t>, </a:t>
            </a:r>
            <a:r>
              <a:rPr lang="en-GB" sz="1400" dirty="0"/>
              <a:t>derivative of </a:t>
            </a:r>
            <a:r>
              <a:rPr lang="en-GB" sz="1400" i="1" dirty="0" err="1"/>
              <a:t>diam</a:t>
            </a:r>
            <a:r>
              <a:rPr lang="en-GB" sz="1400" i="1" dirty="0"/>
              <a:t>, meaning “day”). </a:t>
            </a:r>
          </a:p>
          <a:p>
            <a:pPr>
              <a:lnSpc>
                <a:spcPct val="90000"/>
              </a:lnSpc>
            </a:pPr>
            <a:r>
              <a:rPr lang="en-GB" sz="1400" i="1" dirty="0"/>
              <a:t>In order to keep our circadian rhythm regulated, our bodies react to external stimuli called zeitgebers (‘time-givers’).  Light is one of the most important zeitgebers. Other zeitgebers include; meals, social interactions, exercise, external temperature and sound.  </a:t>
            </a:r>
          </a:p>
          <a:p>
            <a:pPr>
              <a:lnSpc>
                <a:spcPct val="90000"/>
              </a:lnSpc>
            </a:pPr>
            <a:r>
              <a:rPr lang="en-GB" sz="1400" i="1" dirty="0"/>
              <a:t>Zeitgebers reset our body clocks every day. We are designed to want to sleep through the darkest period of the 24 hours and be active and alerted during the day. </a:t>
            </a:r>
          </a:p>
          <a:p>
            <a:pPr>
              <a:lnSpc>
                <a:spcPct val="90000"/>
              </a:lnSpc>
            </a:pPr>
            <a:r>
              <a:rPr lang="en-GB" sz="1400" i="1" dirty="0"/>
              <a:t>The second factor is a chemical substance called adenosine that builds up in your brain and creates “sleep pressure”, also known as homeostatic sleep drive. The longer you’ve been awake, the more the chemical sleep pressure accumulates, and consequently, the sleepier you feel.</a:t>
            </a:r>
          </a:p>
          <a:p>
            <a:pPr>
              <a:lnSpc>
                <a:spcPct val="90000"/>
              </a:lnSpc>
            </a:pPr>
            <a:r>
              <a:rPr lang="en-GB" sz="1400" i="1" dirty="0"/>
              <a:t>It is the balance between these two factors which dictates how alert and attentive you are during the day, when you feel tired and ready for bed at night, and, in part, how well you sleep at night.  </a:t>
            </a:r>
          </a:p>
        </p:txBody>
      </p:sp>
    </p:spTree>
    <p:extLst>
      <p:ext uri="{BB962C8B-B14F-4D97-AF65-F5344CB8AC3E}">
        <p14:creationId xmlns:p14="http://schemas.microsoft.com/office/powerpoint/2010/main" val="14131577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6733B0-B713-4D88-8DC7-4C9EB064B3DC}"/>
              </a:ext>
            </a:extLst>
          </p:cNvPr>
          <p:cNvSpPr>
            <a:spLocks noGrp="1"/>
          </p:cNvSpPr>
          <p:nvPr>
            <p:ph type="title"/>
          </p:nvPr>
        </p:nvSpPr>
        <p:spPr/>
        <p:txBody>
          <a:bodyPr/>
          <a:lstStyle/>
          <a:p>
            <a:r>
              <a:rPr lang="en-GB" dirty="0">
                <a:solidFill>
                  <a:srgbClr val="00B050"/>
                </a:solidFill>
              </a:rPr>
              <a:t>Circadian rhythm and homeostatic sleep drive</a:t>
            </a:r>
          </a:p>
        </p:txBody>
      </p:sp>
      <p:pic>
        <p:nvPicPr>
          <p:cNvPr id="5" name="Content Placeholder 4" descr="A picture containing text, map&#10;&#10;Description automatically generated">
            <a:extLst>
              <a:ext uri="{FF2B5EF4-FFF2-40B4-BE49-F238E27FC236}">
                <a16:creationId xmlns:a16="http://schemas.microsoft.com/office/drawing/2014/main" id="{3AABD597-4D3E-409C-8A9D-2A6989C6B4C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605087" y="2729706"/>
            <a:ext cx="6981825" cy="2857500"/>
          </a:xfrm>
        </p:spPr>
      </p:pic>
    </p:spTree>
    <p:extLst>
      <p:ext uri="{BB962C8B-B14F-4D97-AF65-F5344CB8AC3E}">
        <p14:creationId xmlns:p14="http://schemas.microsoft.com/office/powerpoint/2010/main" val="20645864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B5C50D-0629-437B-9F4B-496A5AB39178}"/>
              </a:ext>
            </a:extLst>
          </p:cNvPr>
          <p:cNvSpPr>
            <a:spLocks noGrp="1"/>
          </p:cNvSpPr>
          <p:nvPr>
            <p:ph type="title"/>
          </p:nvPr>
        </p:nvSpPr>
        <p:spPr/>
        <p:txBody>
          <a:bodyPr/>
          <a:lstStyle/>
          <a:p>
            <a:r>
              <a:rPr lang="en-GB" dirty="0">
                <a:solidFill>
                  <a:srgbClr val="00B050"/>
                </a:solidFill>
              </a:rPr>
              <a:t>melatonin</a:t>
            </a:r>
          </a:p>
        </p:txBody>
      </p:sp>
      <p:sp>
        <p:nvSpPr>
          <p:cNvPr id="3" name="Content Placeholder 2">
            <a:extLst>
              <a:ext uri="{FF2B5EF4-FFF2-40B4-BE49-F238E27FC236}">
                <a16:creationId xmlns:a16="http://schemas.microsoft.com/office/drawing/2014/main" id="{91A68CD0-BFD8-4D49-81EE-230A49342994}"/>
              </a:ext>
            </a:extLst>
          </p:cNvPr>
          <p:cNvSpPr>
            <a:spLocks noGrp="1"/>
          </p:cNvSpPr>
          <p:nvPr>
            <p:ph idx="1"/>
          </p:nvPr>
        </p:nvSpPr>
        <p:spPr/>
        <p:txBody>
          <a:bodyPr>
            <a:normAutofit fontScale="92500" lnSpcReduction="20000"/>
          </a:bodyPr>
          <a:lstStyle/>
          <a:p>
            <a:r>
              <a:rPr lang="en-GB" dirty="0"/>
              <a:t>Melatonin is a hormone that is produced by all mammals and is vital in the regulation of our circadian rhythm.  It is released in response to darkness and is often called the ‘sleepy hormone’ because its release is one of the triggers that tells the body that it is time to prepare for sleep. </a:t>
            </a:r>
          </a:p>
          <a:p>
            <a:pPr marL="0" indent="0">
              <a:buNone/>
            </a:pPr>
            <a:r>
              <a:rPr lang="en-GB" dirty="0"/>
              <a:t> </a:t>
            </a:r>
          </a:p>
          <a:p>
            <a:r>
              <a:rPr lang="en-GB" dirty="0"/>
              <a:t>In the human eyes, there are light receptors that are not designed to help us see but are linked to our body clocks. Our body clocks detect a change from light to dark and send signals to the pineal gland, where melatonin is produced, to secrete the hormone. </a:t>
            </a:r>
          </a:p>
          <a:p>
            <a:r>
              <a:rPr lang="en-GB" dirty="0"/>
              <a:t>Research has discovered that the SCN is most sensitive to short-wavelength light within the blue spectrum which is the part of the spectrum that blue LED light is found. As a consequence, evening blue LED light has twice the harmful impact on night time melatonin suppression than the warm light from the old incandescent bulbs. LED lights are found in most electronic gadgets. Using LED lights impacts our natural sleep rhythms, the quality of our sleep and how alert we feel during the day. </a:t>
            </a:r>
          </a:p>
          <a:p>
            <a:r>
              <a:rPr lang="en-GB" b="1" dirty="0"/>
              <a:t>See graph</a:t>
            </a:r>
          </a:p>
        </p:txBody>
      </p:sp>
    </p:spTree>
    <p:extLst>
      <p:ext uri="{BB962C8B-B14F-4D97-AF65-F5344CB8AC3E}">
        <p14:creationId xmlns:p14="http://schemas.microsoft.com/office/powerpoint/2010/main" val="11076769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A2A136-DF1D-459C-B061-B821B0FA554E}"/>
              </a:ext>
            </a:extLst>
          </p:cNvPr>
          <p:cNvSpPr>
            <a:spLocks noGrp="1"/>
          </p:cNvSpPr>
          <p:nvPr>
            <p:ph type="title"/>
          </p:nvPr>
        </p:nvSpPr>
        <p:spPr/>
        <p:txBody>
          <a:bodyPr/>
          <a:lstStyle/>
          <a:p>
            <a:r>
              <a:rPr lang="en-GB" dirty="0"/>
              <a:t>cortisol</a:t>
            </a:r>
          </a:p>
        </p:txBody>
      </p:sp>
      <p:sp>
        <p:nvSpPr>
          <p:cNvPr id="3" name="Content Placeholder 2">
            <a:extLst>
              <a:ext uri="{FF2B5EF4-FFF2-40B4-BE49-F238E27FC236}">
                <a16:creationId xmlns:a16="http://schemas.microsoft.com/office/drawing/2014/main" id="{EAC4473D-02A9-4F75-8289-3C47943C0B12}"/>
              </a:ext>
            </a:extLst>
          </p:cNvPr>
          <p:cNvSpPr>
            <a:spLocks noGrp="1"/>
          </p:cNvSpPr>
          <p:nvPr>
            <p:ph sz="half" idx="1"/>
          </p:nvPr>
        </p:nvSpPr>
        <p:spPr/>
        <p:txBody>
          <a:bodyPr/>
          <a:lstStyle/>
          <a:p>
            <a:r>
              <a:rPr lang="en-GB" dirty="0"/>
              <a:t>Cortisol is released in the early morning to help wake us up and prepare for the day’s activities. Levels of cortisol can increase in the bloodstream by as much as 50-160% within 30 minutes of waking up. </a:t>
            </a:r>
          </a:p>
          <a:p>
            <a:r>
              <a:rPr lang="en-GB" dirty="0"/>
              <a:t>Lack of sleep can cause the levels of cortisol to the body to</a:t>
            </a:r>
          </a:p>
          <a:p>
            <a:r>
              <a:rPr lang="en-GB" dirty="0"/>
              <a:t> increase which in turn effects the ability to settle to sleep at night.</a:t>
            </a:r>
          </a:p>
          <a:p>
            <a:r>
              <a:rPr lang="en-GB" b="1" dirty="0"/>
              <a:t>See circadian rhythm pattern over 24 hours</a:t>
            </a:r>
          </a:p>
          <a:p>
            <a:endParaRPr lang="en-GB" dirty="0"/>
          </a:p>
        </p:txBody>
      </p:sp>
      <p:pic>
        <p:nvPicPr>
          <p:cNvPr id="5" name="Content Placeholder 4" descr="A close up of a logo&#10;&#10;Description automatically generated">
            <a:extLst>
              <a:ext uri="{FF2B5EF4-FFF2-40B4-BE49-F238E27FC236}">
                <a16:creationId xmlns:a16="http://schemas.microsoft.com/office/drawing/2014/main" id="{6AD736C3-3D51-4D88-9C59-4FA1D4373554}"/>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416675" y="2263688"/>
            <a:ext cx="5194300" cy="3560936"/>
          </a:xfrm>
          <a:prstGeom prst="rect">
            <a:avLst/>
          </a:prstGeom>
        </p:spPr>
      </p:pic>
    </p:spTree>
    <p:extLst>
      <p:ext uri="{BB962C8B-B14F-4D97-AF65-F5344CB8AC3E}">
        <p14:creationId xmlns:p14="http://schemas.microsoft.com/office/powerpoint/2010/main" val="492405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5FFCE0-56AA-4277-BE8F-6E1ACC38015F}"/>
              </a:ext>
            </a:extLst>
          </p:cNvPr>
          <p:cNvSpPr>
            <a:spLocks noGrp="1"/>
          </p:cNvSpPr>
          <p:nvPr>
            <p:ph type="title"/>
          </p:nvPr>
        </p:nvSpPr>
        <p:spPr/>
        <p:txBody>
          <a:bodyPr>
            <a:normAutofit fontScale="90000"/>
          </a:bodyPr>
          <a:lstStyle/>
          <a:p>
            <a:r>
              <a:rPr lang="en-GB" dirty="0">
                <a:solidFill>
                  <a:srgbClr val="00B050"/>
                </a:solidFill>
              </a:rPr>
              <a:t>Working with our circadian rhythm and problems with our body clock</a:t>
            </a:r>
            <a:br>
              <a:rPr lang="en-GB" dirty="0"/>
            </a:br>
            <a:endParaRPr lang="en-GB" dirty="0"/>
          </a:p>
        </p:txBody>
      </p:sp>
      <p:pic>
        <p:nvPicPr>
          <p:cNvPr id="5" name="Content Placeholder 4" descr="A close up of a map&#10;&#10;Description automatically generated">
            <a:extLst>
              <a:ext uri="{FF2B5EF4-FFF2-40B4-BE49-F238E27FC236}">
                <a16:creationId xmlns:a16="http://schemas.microsoft.com/office/drawing/2014/main" id="{9C1F8B79-71DC-4F6D-871E-49E29BD84B3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849607" y="2210935"/>
            <a:ext cx="3546727" cy="4172721"/>
          </a:xfrm>
        </p:spPr>
      </p:pic>
      <p:sp>
        <p:nvSpPr>
          <p:cNvPr id="6" name="Rectangle 5">
            <a:extLst>
              <a:ext uri="{FF2B5EF4-FFF2-40B4-BE49-F238E27FC236}">
                <a16:creationId xmlns:a16="http://schemas.microsoft.com/office/drawing/2014/main" id="{47A7AEC3-05D2-42FC-A738-97795C6C9677}"/>
              </a:ext>
            </a:extLst>
          </p:cNvPr>
          <p:cNvSpPr/>
          <p:nvPr/>
        </p:nvSpPr>
        <p:spPr>
          <a:xfrm>
            <a:off x="581192" y="2136339"/>
            <a:ext cx="6792065" cy="4801314"/>
          </a:xfrm>
          <a:prstGeom prst="rect">
            <a:avLst/>
          </a:prstGeom>
        </p:spPr>
        <p:txBody>
          <a:bodyPr wrap="square">
            <a:spAutoFit/>
          </a:bodyPr>
          <a:lstStyle/>
          <a:p>
            <a:r>
              <a:rPr lang="en-GB" dirty="0"/>
              <a:t>Our bodies can cope with those slight variations so long as we get the right amount of good quality sleep.  Children are just the same. There will be some who are ‘night owls’ and some who are ‘morning larks’. The problem for the ‘night owls’ is that they still have to get up at 7.30am to get to school on time. They need to understand how to work with their circadian rhythm to get the best out of the day.  Any clock can be adjusted and that includes our body clocks. </a:t>
            </a:r>
          </a:p>
          <a:p>
            <a:endParaRPr lang="en-GB" dirty="0"/>
          </a:p>
          <a:p>
            <a:r>
              <a:rPr lang="en-GB" dirty="0"/>
              <a:t>If you travel regularly and have had to deal with jet lag, you have experienced what happens when your body clock has to adjust to a change in time. Your circadian rhythm will also be affected by working night shifts or irregular sleep patterns. </a:t>
            </a:r>
          </a:p>
          <a:p>
            <a:r>
              <a:rPr lang="en-GB" dirty="0"/>
              <a:t> </a:t>
            </a:r>
          </a:p>
          <a:p>
            <a:r>
              <a:rPr lang="en-GB" dirty="0"/>
              <a:t>Are you an Owl or Lark? Complete the questionnaire. </a:t>
            </a:r>
          </a:p>
          <a:p>
            <a:r>
              <a:rPr lang="en-GB" dirty="0"/>
              <a:t>https://www.ted.com/talks/matt_walker_sleep_is_your_superpower#t-11644</a:t>
            </a:r>
          </a:p>
          <a:p>
            <a:endParaRPr lang="en-GB" dirty="0"/>
          </a:p>
        </p:txBody>
      </p:sp>
    </p:spTree>
    <p:extLst>
      <p:ext uri="{BB962C8B-B14F-4D97-AF65-F5344CB8AC3E}">
        <p14:creationId xmlns:p14="http://schemas.microsoft.com/office/powerpoint/2010/main" val="40319916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9">
            <a:extLst>
              <a:ext uri="{FF2B5EF4-FFF2-40B4-BE49-F238E27FC236}">
                <a16:creationId xmlns:a16="http://schemas.microsoft.com/office/drawing/2014/main" id="{3CED7894-4F62-4A6C-8DB5-DB5BE08E9C0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75000"/>
              <a:lumOff val="2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BAA90E89-49D8-4424-8E32-695E12F1F484}"/>
              </a:ext>
            </a:extLst>
          </p:cNvPr>
          <p:cNvSpPr>
            <a:spLocks noGrp="1"/>
          </p:cNvSpPr>
          <p:nvPr>
            <p:ph type="title"/>
          </p:nvPr>
        </p:nvSpPr>
        <p:spPr>
          <a:xfrm>
            <a:off x="609906" y="702155"/>
            <a:ext cx="3568661" cy="1269713"/>
          </a:xfrm>
        </p:spPr>
        <p:txBody>
          <a:bodyPr>
            <a:normAutofit/>
          </a:bodyPr>
          <a:lstStyle/>
          <a:p>
            <a:pPr>
              <a:lnSpc>
                <a:spcPct val="90000"/>
              </a:lnSpc>
            </a:pPr>
            <a:r>
              <a:rPr lang="en-GB" sz="2400"/>
              <a:t>What happens when we do not sleep? How do we feel?</a:t>
            </a:r>
          </a:p>
        </p:txBody>
      </p:sp>
      <p:sp>
        <p:nvSpPr>
          <p:cNvPr id="15" name="Rectangle 11">
            <a:extLst>
              <a:ext uri="{FF2B5EF4-FFF2-40B4-BE49-F238E27FC236}">
                <a16:creationId xmlns:a16="http://schemas.microsoft.com/office/drawing/2014/main" id="{E536F3B4-50F6-4C52-8F76-4EB1214719D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620" y="457200"/>
            <a:ext cx="3511233" cy="91439"/>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B3CABB5B-D1E4-4172-A59F-4BB3AEA7D38B}"/>
              </a:ext>
            </a:extLst>
          </p:cNvPr>
          <p:cNvSpPr>
            <a:spLocks noGrp="1"/>
          </p:cNvSpPr>
          <p:nvPr>
            <p:ph idx="1"/>
          </p:nvPr>
        </p:nvSpPr>
        <p:spPr>
          <a:xfrm>
            <a:off x="609906" y="2340864"/>
            <a:ext cx="3568661" cy="3634486"/>
          </a:xfrm>
        </p:spPr>
        <p:txBody>
          <a:bodyPr>
            <a:normAutofit lnSpcReduction="10000"/>
          </a:bodyPr>
          <a:lstStyle/>
          <a:p>
            <a:r>
              <a:rPr lang="en-GB" dirty="0"/>
              <a:t>Discuss what happens physically, mentally and emotionally when we don’t get enough sleep?  What might your children say if asked this question. </a:t>
            </a:r>
          </a:p>
          <a:p>
            <a:r>
              <a:rPr lang="en-GB" dirty="0"/>
              <a:t>What happens to your body and brain if you don’t get enough sleep. </a:t>
            </a:r>
            <a:r>
              <a:rPr lang="en-GB" b="1" dirty="0"/>
              <a:t>Matthew walker – The Tech Insider (4:50)</a:t>
            </a:r>
          </a:p>
          <a:p>
            <a:r>
              <a:rPr lang="en-GB" dirty="0"/>
              <a:t>Sleep behaviours questionnaire</a:t>
            </a:r>
          </a:p>
          <a:p>
            <a:r>
              <a:rPr lang="en-GB" dirty="0"/>
              <a:t>Sleep Scotland Resources and sleep work with parents </a:t>
            </a:r>
          </a:p>
          <a:p>
            <a:endParaRPr lang="en-GB" dirty="0"/>
          </a:p>
          <a:p>
            <a:endParaRPr lang="en-GB" dirty="0"/>
          </a:p>
        </p:txBody>
      </p:sp>
      <p:pic>
        <p:nvPicPr>
          <p:cNvPr id="5" name="Picture 4" descr="A picture containing clipart&#10;&#10;Description automatically generated">
            <a:extLst>
              <a:ext uri="{FF2B5EF4-FFF2-40B4-BE49-F238E27FC236}">
                <a16:creationId xmlns:a16="http://schemas.microsoft.com/office/drawing/2014/main" id="{1A247D9B-7946-4CFB-A503-FA4BDE50D6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54296" y="754092"/>
            <a:ext cx="6735272" cy="5169321"/>
          </a:xfrm>
          <a:prstGeom prst="rect">
            <a:avLst/>
          </a:prstGeom>
        </p:spPr>
      </p:pic>
    </p:spTree>
    <p:extLst>
      <p:ext uri="{BB962C8B-B14F-4D97-AF65-F5344CB8AC3E}">
        <p14:creationId xmlns:p14="http://schemas.microsoft.com/office/powerpoint/2010/main" val="16040198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5A1E61-8245-4226-A1F6-6486D96B5152}"/>
              </a:ext>
            </a:extLst>
          </p:cNvPr>
          <p:cNvSpPr>
            <a:spLocks noGrp="1"/>
          </p:cNvSpPr>
          <p:nvPr>
            <p:ph type="title"/>
          </p:nvPr>
        </p:nvSpPr>
        <p:spPr/>
        <p:txBody>
          <a:bodyPr/>
          <a:lstStyle/>
          <a:p>
            <a:r>
              <a:rPr lang="en-GB" dirty="0">
                <a:solidFill>
                  <a:srgbClr val="00B050"/>
                </a:solidFill>
              </a:rPr>
              <a:t>Stimulants, sedatives and sleep</a:t>
            </a:r>
          </a:p>
        </p:txBody>
      </p:sp>
      <p:sp>
        <p:nvSpPr>
          <p:cNvPr id="3" name="Content Placeholder 2">
            <a:extLst>
              <a:ext uri="{FF2B5EF4-FFF2-40B4-BE49-F238E27FC236}">
                <a16:creationId xmlns:a16="http://schemas.microsoft.com/office/drawing/2014/main" id="{B2A089D0-274C-4956-A604-0101675C1CEE}"/>
              </a:ext>
            </a:extLst>
          </p:cNvPr>
          <p:cNvSpPr>
            <a:spLocks noGrp="1"/>
          </p:cNvSpPr>
          <p:nvPr>
            <p:ph idx="1"/>
          </p:nvPr>
        </p:nvSpPr>
        <p:spPr>
          <a:xfrm>
            <a:off x="581192" y="2340864"/>
            <a:ext cx="11029615" cy="3814980"/>
          </a:xfrm>
        </p:spPr>
        <p:txBody>
          <a:bodyPr>
            <a:normAutofit fontScale="92500" lnSpcReduction="20000"/>
          </a:bodyPr>
          <a:lstStyle/>
          <a:p>
            <a:r>
              <a:rPr lang="en-GB" dirty="0"/>
              <a:t>Caffeine is a stimulant found in tea, coffee and a variety of soft drinks. Caffeine can mute the sleep signal of adenosine (the chemical related to sleep pressure) for several hours. Caffeine tricks you into feeling alert and awake, despite the high levels of adenosine that would otherwise seduce you into sleep. High doses of caffeine make it hard to fall asleep and stay asleep. Caffeine may stay in your system for up to 24 </a:t>
            </a:r>
            <a:r>
              <a:rPr lang="en-GB" dirty="0" err="1"/>
              <a:t>hoursIn</a:t>
            </a:r>
            <a:r>
              <a:rPr lang="en-GB" dirty="0"/>
              <a:t> the 1990s NASA scientists exposed spiders to different stimulants and then observed the webs they constructed. The drugs included LSD, speed (amphetamine), marijuana and caffeine. </a:t>
            </a:r>
            <a:r>
              <a:rPr lang="en-GB" b="1" dirty="0"/>
              <a:t>Can you match the spider web to the stimulant? . (You tube.com How does caffeine effect sleep – Matthew Walker)					</a:t>
            </a:r>
            <a:r>
              <a:rPr lang="en-GB" dirty="0"/>
              <a:t>						</a:t>
            </a:r>
          </a:p>
          <a:p>
            <a:r>
              <a:rPr lang="en-GB" dirty="0"/>
              <a:t>Alcohol is one of the most powerful suppressors of REM that we know of.. When the body metabolises alcohol it produces by-product chemicals called aldehydes and </a:t>
            </a:r>
            <a:r>
              <a:rPr lang="en-GB" dirty="0" err="1"/>
              <a:t>keytones</a:t>
            </a:r>
            <a:r>
              <a:rPr lang="en-GB" dirty="0"/>
              <a:t>. The aldehydes in particular will block the brains ability to generate REM (dream) sleep.  Research on the impact of alcohol on learning over a period of several days, concluded that the overnight work of REM sleep which normally assimilates complex memory knowledge had been interfered with by the alcohol.</a:t>
            </a:r>
          </a:p>
          <a:p>
            <a:endParaRPr lang="en-GB" dirty="0"/>
          </a:p>
          <a:p>
            <a:r>
              <a:rPr lang="en-GB" b="1" dirty="0"/>
              <a:t>What might effect children’s sleep?</a:t>
            </a:r>
          </a:p>
          <a:p>
            <a:pPr marL="0" indent="0">
              <a:buNone/>
            </a:pPr>
            <a:r>
              <a:rPr lang="en-GB" dirty="0"/>
              <a:t> </a:t>
            </a:r>
          </a:p>
          <a:p>
            <a:endParaRPr lang="en-GB" dirty="0"/>
          </a:p>
        </p:txBody>
      </p:sp>
    </p:spTree>
    <p:extLst>
      <p:ext uri="{BB962C8B-B14F-4D97-AF65-F5344CB8AC3E}">
        <p14:creationId xmlns:p14="http://schemas.microsoft.com/office/powerpoint/2010/main" val="25060248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DF9BCA-85AB-4BEF-A4A8-FA65F24D2D5D}"/>
              </a:ext>
            </a:extLst>
          </p:cNvPr>
          <p:cNvSpPr>
            <a:spLocks noGrp="1"/>
          </p:cNvSpPr>
          <p:nvPr>
            <p:ph type="title"/>
          </p:nvPr>
        </p:nvSpPr>
        <p:spPr/>
        <p:txBody>
          <a:bodyPr/>
          <a:lstStyle/>
          <a:p>
            <a:r>
              <a:rPr lang="en-GB" dirty="0">
                <a:solidFill>
                  <a:srgbClr val="00B050"/>
                </a:solidFill>
              </a:rPr>
              <a:t>The Great British Bedtime report (2017) The Sleep council</a:t>
            </a:r>
          </a:p>
        </p:txBody>
      </p:sp>
      <p:sp>
        <p:nvSpPr>
          <p:cNvPr id="3" name="Content Placeholder 2">
            <a:extLst>
              <a:ext uri="{FF2B5EF4-FFF2-40B4-BE49-F238E27FC236}">
                <a16:creationId xmlns:a16="http://schemas.microsoft.com/office/drawing/2014/main" id="{7FC953FE-3E96-4FCE-8726-F43C3D3A16BA}"/>
              </a:ext>
            </a:extLst>
          </p:cNvPr>
          <p:cNvSpPr>
            <a:spLocks noGrp="1"/>
          </p:cNvSpPr>
          <p:nvPr>
            <p:ph idx="1"/>
          </p:nvPr>
        </p:nvSpPr>
        <p:spPr/>
        <p:txBody>
          <a:bodyPr/>
          <a:lstStyle/>
          <a:p>
            <a:r>
              <a:rPr lang="en-GB" dirty="0"/>
              <a:t>We’re getting less sleep than in 2013. Almost three-quarters (74%) of Bits sleep less than seven hours per night while the number of people who said they get less than five hours of sleep has grown from 7% to 12%.  For many people (61% of those questioned in 2017), between five to seven hours a night is the norm. </a:t>
            </a:r>
          </a:p>
          <a:p>
            <a:r>
              <a:rPr lang="en-GB" dirty="0"/>
              <a:t>It’s led to a third of us (30% getting a poor night sleep most nights. The top 3 reasons remain the same as 2013: stress and worry (455 v 53%), partner disturbance (25%) and noise (20% v 18%). </a:t>
            </a:r>
          </a:p>
          <a:p>
            <a:r>
              <a:rPr lang="en-GB" dirty="0"/>
              <a:t>Brits are increasingly turning to the bottle at bedtime. The number has spiked 9% in just four years. Now one in five people admit to drinking alcohol to help them nod of- with men (30%) more likely than women (20%) to do so.    </a:t>
            </a:r>
          </a:p>
        </p:txBody>
      </p:sp>
    </p:spTree>
    <p:extLst>
      <p:ext uri="{BB962C8B-B14F-4D97-AF65-F5344CB8AC3E}">
        <p14:creationId xmlns:p14="http://schemas.microsoft.com/office/powerpoint/2010/main" val="18856562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97E5FA-1A93-4854-8CD4-CD96AD4C7C3C}"/>
              </a:ext>
            </a:extLst>
          </p:cNvPr>
          <p:cNvSpPr>
            <a:spLocks noGrp="1"/>
          </p:cNvSpPr>
          <p:nvPr>
            <p:ph type="title"/>
          </p:nvPr>
        </p:nvSpPr>
        <p:spPr/>
        <p:txBody>
          <a:bodyPr/>
          <a:lstStyle/>
          <a:p>
            <a:r>
              <a:rPr lang="en-GB" dirty="0">
                <a:solidFill>
                  <a:srgbClr val="00B050"/>
                </a:solidFill>
              </a:rPr>
              <a:t>The final slide</a:t>
            </a:r>
          </a:p>
        </p:txBody>
      </p:sp>
      <p:sp>
        <p:nvSpPr>
          <p:cNvPr id="3" name="Content Placeholder 2">
            <a:extLst>
              <a:ext uri="{FF2B5EF4-FFF2-40B4-BE49-F238E27FC236}">
                <a16:creationId xmlns:a16="http://schemas.microsoft.com/office/drawing/2014/main" id="{AA14E697-4980-4AB7-B379-C6C6DF14C78F}"/>
              </a:ext>
            </a:extLst>
          </p:cNvPr>
          <p:cNvSpPr>
            <a:spLocks noGrp="1"/>
          </p:cNvSpPr>
          <p:nvPr>
            <p:ph idx="1"/>
          </p:nvPr>
        </p:nvSpPr>
        <p:spPr>
          <a:xfrm>
            <a:off x="581192" y="2340864"/>
            <a:ext cx="11029615" cy="3940666"/>
          </a:xfrm>
        </p:spPr>
        <p:txBody>
          <a:bodyPr/>
          <a:lstStyle/>
          <a:p>
            <a:r>
              <a:rPr lang="en-GB" dirty="0"/>
              <a:t>Check your sleep quiz answers </a:t>
            </a:r>
          </a:p>
          <a:p>
            <a:r>
              <a:rPr lang="en-GB" dirty="0"/>
              <a:t>What can you do to improve you sleep?</a:t>
            </a:r>
          </a:p>
          <a:p>
            <a:r>
              <a:rPr lang="en-GB" dirty="0"/>
              <a:t>Amazing Breakthrough</a:t>
            </a:r>
          </a:p>
          <a:p>
            <a:pPr marL="0" indent="0">
              <a:buNone/>
            </a:pPr>
            <a:r>
              <a:rPr lang="en-GB" b="1" dirty="0">
                <a:solidFill>
                  <a:srgbClr val="002060"/>
                </a:solidFill>
              </a:rPr>
              <a:t> Scientists have discovered a revolutionary new treatment that makes you live longer. It enhances your memory and makes you more creative. It makes you look more attractive. It keeps you slim and lowers food cravings. It protect you from cancer and dementia. It wards off colds and flu. It lowers the risk of heart attacks and stroke, not to mention diabetes. You’ll even feel happier, less depressed, and less anxious</a:t>
            </a:r>
            <a:r>
              <a:rPr lang="en-GB" b="1">
                <a:solidFill>
                  <a:srgbClr val="002060"/>
                </a:solidFill>
              </a:rPr>
              <a:t>.  Are </a:t>
            </a:r>
            <a:r>
              <a:rPr lang="en-GB" b="1" dirty="0">
                <a:solidFill>
                  <a:srgbClr val="002060"/>
                </a:solidFill>
              </a:rPr>
              <a:t>you interested?  (From “Why We Sleep” – Matthew Walker)</a:t>
            </a:r>
          </a:p>
        </p:txBody>
      </p:sp>
    </p:spTree>
    <p:extLst>
      <p:ext uri="{BB962C8B-B14F-4D97-AF65-F5344CB8AC3E}">
        <p14:creationId xmlns:p14="http://schemas.microsoft.com/office/powerpoint/2010/main" val="4229127930"/>
      </p:ext>
    </p:extLst>
  </p:cSld>
  <p:clrMapOvr>
    <a:masterClrMapping/>
  </p:clrMapOvr>
</p:sld>
</file>

<file path=ppt/theme/theme1.xml><?xml version="1.0" encoding="utf-8"?>
<a:theme xmlns:a="http://schemas.openxmlformats.org/drawingml/2006/main" name="DividendVTI">
  <a:themeElements>
    <a:clrScheme name="">
      <a:dk1>
        <a:srgbClr val="000000"/>
      </a:dk1>
      <a:lt1>
        <a:srgbClr val="FFFFFF"/>
      </a:lt1>
      <a:dk2>
        <a:srgbClr val="3C3822"/>
      </a:dk2>
      <a:lt2>
        <a:srgbClr val="E8E2E6"/>
      </a:lt2>
      <a:accent1>
        <a:srgbClr val="21B859"/>
      </a:accent1>
      <a:accent2>
        <a:srgbClr val="1CB914"/>
      </a:accent2>
      <a:accent3>
        <a:srgbClr val="65B420"/>
      </a:accent3>
      <a:accent4>
        <a:srgbClr val="98AA12"/>
      </a:accent4>
      <a:accent5>
        <a:srgbClr val="CA9924"/>
      </a:accent5>
      <a:accent6>
        <a:srgbClr val="D54E17"/>
      </a:accent6>
      <a:hlink>
        <a:srgbClr val="8F822F"/>
      </a:hlink>
      <a:folHlink>
        <a:srgbClr val="828282"/>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VTI" id="{97558BDE-0B66-457C-BB6F-7B1B22DAA9B8}" vid="{F53508A3-AC60-448A-AF37-934D5F1A0D5E}"/>
    </a:ext>
  </a:extLst>
</a:theme>
</file>

<file path=docProps/app.xml><?xml version="1.0" encoding="utf-8"?>
<Properties xmlns="http://schemas.openxmlformats.org/officeDocument/2006/extended-properties" xmlns:vt="http://schemas.openxmlformats.org/officeDocument/2006/docPropsVTypes">
  <TotalTime>233</TotalTime>
  <Words>1966</Words>
  <Application>Microsoft Office PowerPoint</Application>
  <PresentationFormat>Widescreen</PresentationFormat>
  <Paragraphs>86</Paragraphs>
  <Slides>16</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16</vt:i4>
      </vt:variant>
    </vt:vector>
  </HeadingPairs>
  <TitlesOfParts>
    <vt:vector size="19" baseType="lpstr">
      <vt:lpstr>Gill Sans MT</vt:lpstr>
      <vt:lpstr>Wingdings 2</vt:lpstr>
      <vt:lpstr>DividendVTI</vt:lpstr>
      <vt:lpstr>Sleep Information Session Barwic Parade Primary School 02.09.19</vt:lpstr>
      <vt:lpstr>Aims of the session</vt:lpstr>
      <vt:lpstr>PowerPoint Presentation</vt:lpstr>
      <vt:lpstr>What is sleep?         </vt:lpstr>
      <vt:lpstr>The stages of sleep</vt:lpstr>
      <vt:lpstr>What does sleep look like? What happens when you sleep?</vt:lpstr>
      <vt:lpstr>What our bodies are doing during sleep</vt:lpstr>
      <vt:lpstr>How does your body know when it’s time to sleep? Circadian rhythm and sleep pressure </vt:lpstr>
      <vt:lpstr>Circadian rhythm and homeostatic sleep drive</vt:lpstr>
      <vt:lpstr>melatonin</vt:lpstr>
      <vt:lpstr>cortisol</vt:lpstr>
      <vt:lpstr>Working with our circadian rhythm and problems with our body clock </vt:lpstr>
      <vt:lpstr>What happens when we do not sleep? How do we feel?</vt:lpstr>
      <vt:lpstr>Stimulants, sedatives and sleep</vt:lpstr>
      <vt:lpstr>The Great British Bedtime report (2017) The Sleep council</vt:lpstr>
      <vt:lpstr>The final slide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Sleep Information Session Barwic Parade Primary School 02.09.19</dc:title>
  <dc:creator>Shelagh Finn</dc:creator>
  <cp:lastModifiedBy>Jules Ayed</cp:lastModifiedBy>
  <cp:revision>28</cp:revision>
  <cp:lastPrinted>2019-09-02T07:04:44Z</cp:lastPrinted>
  <dcterms:created xsi:type="dcterms:W3CDTF">2019-09-01T18:17:44Z</dcterms:created>
  <dcterms:modified xsi:type="dcterms:W3CDTF">2023-05-04T17:38:45Z</dcterms:modified>
</cp:coreProperties>
</file>