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9" r:id="rId4"/>
    <p:sldId id="258" r:id="rId5"/>
    <p:sldId id="260" r:id="rId6"/>
    <p:sldId id="266" r:id="rId7"/>
    <p:sldId id="262" r:id="rId8"/>
    <p:sldId id="261" r:id="rId9"/>
    <p:sldId id="264" r:id="rId10"/>
    <p:sldId id="265" r:id="rId11"/>
    <p:sldId id="269" r:id="rId12"/>
    <p:sldId id="267" r:id="rId13"/>
    <p:sldId id="280" r:id="rId14"/>
    <p:sldId id="271" r:id="rId15"/>
    <p:sldId id="279" r:id="rId16"/>
    <p:sldId id="272" r:id="rId17"/>
    <p:sldId id="277" r:id="rId18"/>
    <p:sldId id="270" r:id="rId19"/>
    <p:sldId id="283" r:id="rId20"/>
    <p:sldId id="281" r:id="rId21"/>
    <p:sldId id="282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59"/>
    <p:restoredTop sz="94624"/>
  </p:normalViewPr>
  <p:slideViewPr>
    <p:cSldViewPr snapToGrid="0" snapToObjects="1">
      <p:cViewPr varScale="1">
        <p:scale>
          <a:sx n="64" d="100"/>
          <a:sy n="64" d="100"/>
        </p:scale>
        <p:origin x="868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FC1B1-266E-1B42-BB22-60FF0CDED0E9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0ECAC-FA76-B645-8653-0427726B3B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1386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F48EA-4688-F34E-A7C3-5810BB4BEE39}" type="datetimeFigureOut">
              <a:rPr lang="en-US" smtClean="0"/>
              <a:t>5/4/2023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899555-D7DF-0E4D-9E2F-86C8747025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64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file:///\\SRV-SERVER\shares$\Common\#Staff Onl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25795" y="2080245"/>
            <a:ext cx="86480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omic Sans MS" panose="030F0702030302020204" pitchFamily="66" charset="0"/>
              </a:rPr>
              <a:t>Welcome to Reception Phonics and Reading Workshop</a:t>
            </a:r>
          </a:p>
        </p:txBody>
      </p:sp>
      <p:pic>
        <p:nvPicPr>
          <p:cNvPr id="3" name="Picture 2" descr="H:\Letters\Cap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34" y="3384645"/>
            <a:ext cx="3020955" cy="133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3467531"/>
            <a:ext cx="3000375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735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9452" y="1286359"/>
            <a:ext cx="1122077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pPr algn="ctr"/>
            <a:r>
              <a:rPr lang="en-US" sz="4000" dirty="0">
                <a:latin typeface="Comic Sans MS" panose="030F0702030302020204" pitchFamily="66" charset="0"/>
              </a:rPr>
              <a:t>Can you read this? </a:t>
            </a:r>
          </a:p>
          <a:p>
            <a:pPr algn="ctr"/>
            <a:endParaRPr lang="en-US" sz="4000" dirty="0">
              <a:latin typeface="Comic Sans MS" panose="030F0702030302020204" pitchFamily="66" charset="0"/>
            </a:endParaRPr>
          </a:p>
          <a:p>
            <a:pPr algn="ctr"/>
            <a:r>
              <a:rPr lang="en-US" sz="4000" dirty="0">
                <a:latin typeface="Comic Sans MS" panose="030F0702030302020204" pitchFamily="66" charset="0"/>
              </a:rPr>
              <a:t>Buongiorno e </a:t>
            </a:r>
            <a:r>
              <a:rPr lang="en-US" sz="4000" dirty="0" err="1">
                <a:latin typeface="Comic Sans MS" panose="030F0702030302020204" pitchFamily="66" charset="0"/>
              </a:rPr>
              <a:t>benvenuto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nel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nostro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seminario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sulla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lettura</a:t>
            </a:r>
            <a:r>
              <a:rPr lang="en-US" sz="4000" dirty="0">
                <a:latin typeface="Comic Sans MS" panose="030F0702030302020204" pitchFamily="66" charset="0"/>
              </a:rPr>
              <a:t>. </a:t>
            </a:r>
            <a:r>
              <a:rPr lang="en-US" sz="4000" dirty="0" err="1">
                <a:latin typeface="Comic Sans MS" panose="030F0702030302020204" pitchFamily="66" charset="0"/>
              </a:rPr>
              <a:t>Ti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parlerò</a:t>
            </a:r>
            <a:r>
              <a:rPr lang="en-US" sz="4000" dirty="0">
                <a:latin typeface="Comic Sans MS" panose="030F0702030302020204" pitchFamily="66" charset="0"/>
              </a:rPr>
              <a:t> di come </a:t>
            </a:r>
            <a:r>
              <a:rPr lang="en-US" sz="4000" dirty="0" err="1">
                <a:latin typeface="Comic Sans MS" panose="030F0702030302020204" pitchFamily="66" charset="0"/>
              </a:rPr>
              <a:t>puoi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aiutare</a:t>
            </a:r>
            <a:r>
              <a:rPr lang="en-US" sz="4000" dirty="0">
                <a:latin typeface="Comic Sans MS" panose="030F0702030302020204" pitchFamily="66" charset="0"/>
              </a:rPr>
              <a:t> a </a:t>
            </a:r>
            <a:r>
              <a:rPr lang="en-US" sz="4000" dirty="0" err="1">
                <a:latin typeface="Comic Sans MS" panose="030F0702030302020204" pitchFamily="66" charset="0"/>
              </a:rPr>
              <a:t>sostenere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tuo</a:t>
            </a:r>
            <a:r>
              <a:rPr lang="en-US" sz="4000" dirty="0">
                <a:latin typeface="Comic Sans MS" panose="030F0702030302020204" pitchFamily="66" charset="0"/>
              </a:rPr>
              <a:t> </a:t>
            </a:r>
            <a:r>
              <a:rPr lang="en-US" sz="4000" dirty="0" err="1">
                <a:latin typeface="Comic Sans MS" panose="030F0702030302020204" pitchFamily="66" charset="0"/>
              </a:rPr>
              <a:t>figlio</a:t>
            </a:r>
            <a:r>
              <a:rPr lang="en-US" sz="4000" dirty="0">
                <a:latin typeface="Comic Sans MS" panose="030F0702030302020204" pitchFamily="66" charset="0"/>
              </a:rPr>
              <a:t> con la </a:t>
            </a:r>
            <a:r>
              <a:rPr lang="en-US" sz="4000" dirty="0" err="1">
                <a:latin typeface="Comic Sans MS" panose="030F0702030302020204" pitchFamily="66" charset="0"/>
              </a:rPr>
              <a:t>fonetica</a:t>
            </a:r>
            <a:r>
              <a:rPr lang="en-US" sz="4000" dirty="0"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793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Comic Sans MS" panose="030F0702030302020204" pitchFamily="66" charset="0"/>
              </a:rPr>
              <a:t>The Importance of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5318" y="2014194"/>
            <a:ext cx="106807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Until your child can read, imagine how many things will not make sense around them.</a:t>
            </a:r>
          </a:p>
          <a:p>
            <a:endParaRPr lang="en-US" b="1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>
                <a:latin typeface="Comic Sans MS" panose="030F0702030302020204" pitchFamily="66" charset="0"/>
              </a:rPr>
              <a:t>Reading</a:t>
            </a:r>
            <a:r>
              <a:rPr lang="en-US" dirty="0">
                <a:latin typeface="Comic Sans MS" panose="030F0702030302020204" pitchFamily="66" charset="0"/>
              </a:rPr>
              <a:t> is not just sitting with a school book</a:t>
            </a:r>
            <a:r>
              <a:rPr lang="en-US" b="1" dirty="0">
                <a:latin typeface="Comic Sans MS" panose="030F0702030302020204" pitchFamily="66" charset="0"/>
              </a:rPr>
              <a:t>. It is a life skill</a:t>
            </a:r>
            <a:r>
              <a:rPr lang="en-US" dirty="0">
                <a:latin typeface="Comic Sans MS" panose="030F0702030302020204" pitchFamily="66" charset="0"/>
              </a:rPr>
              <a:t>. It allows us to delve into magical adventures.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The earlier the better, the sooner your child is able to read, the </a:t>
            </a:r>
            <a:r>
              <a:rPr lang="en-US" b="1" dirty="0">
                <a:latin typeface="Comic Sans MS" panose="030F0702030302020204" pitchFamily="66" charset="0"/>
              </a:rPr>
              <a:t>more successful </a:t>
            </a:r>
            <a:r>
              <a:rPr lang="en-US" dirty="0">
                <a:latin typeface="Comic Sans MS" panose="030F0702030302020204" pitchFamily="66" charset="0"/>
              </a:rPr>
              <a:t>and </a:t>
            </a:r>
            <a:r>
              <a:rPr lang="en-US" b="1" dirty="0">
                <a:latin typeface="Comic Sans MS" panose="030F0702030302020204" pitchFamily="66" charset="0"/>
              </a:rPr>
              <a:t>independent</a:t>
            </a:r>
            <a:r>
              <a:rPr lang="en-US" dirty="0">
                <a:latin typeface="Comic Sans MS" panose="030F0702030302020204" pitchFamily="66" charset="0"/>
              </a:rPr>
              <a:t> they will be. </a:t>
            </a:r>
          </a:p>
          <a:p>
            <a:pPr marL="285750" indent="-285750">
              <a:buFont typeface="Arial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Team work! We all need to work together.</a:t>
            </a:r>
          </a:p>
          <a:p>
            <a:pPr marL="285750" indent="-285750">
              <a:buFont typeface="Arial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The more you read the more you learn!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6285" y="4012441"/>
            <a:ext cx="3316406" cy="247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19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887" y="165515"/>
            <a:ext cx="10591800" cy="1371600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What is Phonics?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7500" y="1523236"/>
            <a:ext cx="11150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Words are broken down into individual sounds.  We sound out each letter first, then blend them together. </a:t>
            </a:r>
          </a:p>
          <a:p>
            <a:pPr marL="285750" indent="-285750">
              <a:buFont typeface="Arial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We use Letters and Sounds.  </a:t>
            </a:r>
          </a:p>
          <a:p>
            <a:pPr marL="285750" indent="-285750">
              <a:buFont typeface="Arial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6 phases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Our reading scheme matches each set of sounds. This allows the children to use and apply the same set of letters until they are secure in these.</a:t>
            </a:r>
          </a:p>
        </p:txBody>
      </p:sp>
      <p:sp>
        <p:nvSpPr>
          <p:cNvPr id="5" name="Cloud Callout 4"/>
          <p:cNvSpPr/>
          <p:nvPr/>
        </p:nvSpPr>
        <p:spPr>
          <a:xfrm rot="687061">
            <a:off x="1897040" y="2020449"/>
            <a:ext cx="532263" cy="300251"/>
          </a:xfrm>
          <a:prstGeom prst="cloudCallou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loud Callout 5"/>
          <p:cNvSpPr/>
          <p:nvPr/>
        </p:nvSpPr>
        <p:spPr>
          <a:xfrm rot="687061">
            <a:off x="5698452" y="3758462"/>
            <a:ext cx="532263" cy="300251"/>
          </a:xfrm>
          <a:prstGeom prst="cloudCallou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471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9586" y="1144920"/>
            <a:ext cx="1185241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The sound is … and the name is 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Digraph </a:t>
            </a:r>
            <a:r>
              <a:rPr lang="mr-IN" sz="2800" dirty="0">
                <a:latin typeface="Comic Sans MS" panose="030F0702030302020204" pitchFamily="66" charset="0"/>
              </a:rPr>
              <a:t>–</a:t>
            </a:r>
            <a:r>
              <a:rPr lang="en-US" sz="2800" dirty="0">
                <a:latin typeface="Comic Sans MS" panose="030F0702030302020204" pitchFamily="66" charset="0"/>
              </a:rPr>
              <a:t> two letters making one sound </a:t>
            </a:r>
            <a:r>
              <a:rPr lang="en-US" sz="2800" dirty="0" err="1">
                <a:latin typeface="Comic Sans MS" panose="030F0702030302020204" pitchFamily="66" charset="0"/>
              </a:rPr>
              <a:t>e.g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ai</a:t>
            </a:r>
            <a:r>
              <a:rPr lang="en-US" sz="2800" dirty="0">
                <a:latin typeface="Comic Sans MS" panose="030F0702030302020204" pitchFamily="66" charset="0"/>
              </a:rPr>
              <a:t> in r</a:t>
            </a:r>
            <a:r>
              <a:rPr 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800" dirty="0">
                <a:latin typeface="Comic Sans MS" panose="030F0702030302020204" pitchFamily="66" charset="0"/>
              </a:rPr>
              <a:t>n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800" dirty="0" err="1">
                <a:latin typeface="Comic Sans MS" panose="030F0702030302020204" pitchFamily="66" charset="0"/>
              </a:rPr>
              <a:t>Trigraph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mr-IN" sz="2800" dirty="0">
                <a:latin typeface="Comic Sans MS" panose="030F0702030302020204" pitchFamily="66" charset="0"/>
              </a:rPr>
              <a:t>–</a:t>
            </a:r>
            <a:r>
              <a:rPr lang="en-US" sz="2800" dirty="0">
                <a:latin typeface="Comic Sans MS" panose="030F0702030302020204" pitchFamily="66" charset="0"/>
              </a:rPr>
              <a:t> three letters making one sound </a:t>
            </a:r>
            <a:r>
              <a:rPr lang="en-US" sz="2800" dirty="0" err="1">
                <a:latin typeface="Comic Sans MS" panose="030F0702030302020204" pitchFamily="66" charset="0"/>
              </a:rPr>
              <a:t>e.g</a:t>
            </a:r>
            <a:r>
              <a:rPr lang="en-US" sz="2800" dirty="0">
                <a:latin typeface="Comic Sans MS" panose="030F0702030302020204" pitchFamily="66" charset="0"/>
              </a:rPr>
              <a:t> ear in h</a:t>
            </a:r>
            <a:r>
              <a:rPr 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ear</a:t>
            </a:r>
          </a:p>
          <a:p>
            <a:endParaRPr lang="en-US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Blending </a:t>
            </a:r>
            <a:r>
              <a:rPr lang="mr-IN" sz="2800" dirty="0">
                <a:latin typeface="Comic Sans MS" panose="030F0702030302020204" pitchFamily="66" charset="0"/>
              </a:rPr>
              <a:t>–</a:t>
            </a:r>
            <a:r>
              <a:rPr lang="en-US" sz="2800" dirty="0">
                <a:latin typeface="Comic Sans MS" panose="030F0702030302020204" pitchFamily="66" charset="0"/>
              </a:rPr>
              <a:t> pushing sounds together to create a word. </a:t>
            </a:r>
          </a:p>
          <a:p>
            <a:pPr marL="285750" indent="-285750">
              <a:buFont typeface="Arial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Tricky words- cannot be decoded. </a:t>
            </a:r>
          </a:p>
        </p:txBody>
      </p:sp>
      <p:sp>
        <p:nvSpPr>
          <p:cNvPr id="3" name="Cloud Callout 2"/>
          <p:cNvSpPr/>
          <p:nvPr/>
        </p:nvSpPr>
        <p:spPr>
          <a:xfrm rot="687061">
            <a:off x="9644932" y="3821371"/>
            <a:ext cx="532263" cy="300251"/>
          </a:xfrm>
          <a:prstGeom prst="cloudCallou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loud Callout 4"/>
          <p:cNvSpPr/>
          <p:nvPr/>
        </p:nvSpPr>
        <p:spPr>
          <a:xfrm rot="687061">
            <a:off x="6465000" y="4604784"/>
            <a:ext cx="532263" cy="300251"/>
          </a:xfrm>
          <a:prstGeom prst="cloudCallou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515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3548" y="298037"/>
            <a:ext cx="10058400" cy="1371600"/>
          </a:xfrm>
        </p:spPr>
        <p:txBody>
          <a:bodyPr/>
          <a:lstStyle/>
          <a:p>
            <a:r>
              <a:rPr lang="en-US">
                <a:latin typeface="Comic Sans MS" panose="030F0702030302020204" pitchFamily="66" charset="0"/>
              </a:rPr>
              <a:t>        Sight  </a:t>
            </a:r>
            <a:r>
              <a:rPr lang="en-US" dirty="0">
                <a:latin typeface="Comic Sans MS" panose="030F0702030302020204" pitchFamily="66" charset="0"/>
              </a:rPr>
              <a:t>words</a:t>
            </a:r>
          </a:p>
        </p:txBody>
      </p:sp>
      <p:pic>
        <p:nvPicPr>
          <p:cNvPr id="1026" name="Picture 2" descr="mage result for tricky words phas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6" t="6870" r="49630" b="10892"/>
          <a:stretch/>
        </p:blipFill>
        <p:spPr bwMode="auto">
          <a:xfrm>
            <a:off x="2654709" y="1402218"/>
            <a:ext cx="3313471" cy="4703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71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5562" y="529950"/>
            <a:ext cx="106807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We teach the </a:t>
            </a:r>
            <a:r>
              <a:rPr lang="en-US" sz="2400" b="1" dirty="0">
                <a:latin typeface="Comic Sans MS" panose="030F0702030302020204" pitchFamily="66" charset="0"/>
              </a:rPr>
              <a:t>pure</a:t>
            </a:r>
            <a:r>
              <a:rPr lang="en-US" sz="2400" dirty="0">
                <a:latin typeface="Comic Sans MS" panose="030F0702030302020204" pitchFamily="66" charset="0"/>
              </a:rPr>
              <a:t> sound as it is all about breaking down a word and being able to blend this together</a:t>
            </a:r>
          </a:p>
          <a:p>
            <a:pPr marL="285750" indent="-285750">
              <a:buFont typeface="Arial" charset="0"/>
              <a:buChar char="•"/>
            </a:pPr>
            <a:endParaRPr lang="en-US" sz="2400" dirty="0">
              <a:latin typeface="Comic Sans MS" panose="030F0702030302020204" pitchFamily="66" charset="0"/>
            </a:endParaRP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Each letter taught has the letter name, the capital letter (upper case), a printed symbol and a handwritten symbol </a:t>
            </a:r>
          </a:p>
          <a:p>
            <a:pPr marL="285750" indent="-285750">
              <a:buFont typeface="Arial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A </a:t>
            </a:r>
            <a:r>
              <a:rPr lang="en-US" sz="3200" dirty="0" err="1">
                <a:latin typeface="Comic Sans MS" panose="030F0702030302020204" pitchFamily="66" charset="0"/>
              </a:rPr>
              <a:t>a</a:t>
            </a:r>
            <a:r>
              <a:rPr lang="en-US" sz="3200" dirty="0">
                <a:latin typeface="Comic Sans MS" panose="030F0702030302020204" pitchFamily="66" charset="0"/>
              </a:rPr>
              <a:t> </a:t>
            </a:r>
            <a:endParaRPr lang="en-US" sz="3200" dirty="0">
              <a:latin typeface="Comic Sans MS" panose="030F0702030302020204" pitchFamily="66" charset="0"/>
              <a:ea typeface="Chalkduster" charset="0"/>
              <a:cs typeface="Chalkduster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sz="3200" dirty="0">
              <a:latin typeface="Comic Sans MS" panose="030F0702030302020204" pitchFamily="66" charset="0"/>
              <a:ea typeface="Chalkduster" charset="0"/>
              <a:cs typeface="Chalkduster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We do </a:t>
            </a:r>
            <a:r>
              <a:rPr lang="en-US" sz="2400" b="1" dirty="0">
                <a:latin typeface="Comic Sans MS" panose="030F0702030302020204" pitchFamily="66" charset="0"/>
              </a:rPr>
              <a:t>not</a:t>
            </a:r>
            <a:r>
              <a:rPr lang="en-US" sz="2400" dirty="0">
                <a:latin typeface="Comic Sans MS" panose="030F0702030302020204" pitchFamily="66" charset="0"/>
              </a:rPr>
              <a:t> write in capitals apart from the beginning of a sentence or the beginning of a name</a:t>
            </a:r>
            <a:endParaRPr lang="en-US" sz="2400" dirty="0">
              <a:latin typeface="Comic Sans MS" panose="030F0702030302020204" pitchFamily="66" charset="0"/>
              <a:ea typeface="Chalkduster" charset="0"/>
              <a:cs typeface="Chalkduster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sz="2400" dirty="0"/>
          </a:p>
        </p:txBody>
      </p:sp>
      <p:sp>
        <p:nvSpPr>
          <p:cNvPr id="3" name="Cloud Callout 2"/>
          <p:cNvSpPr/>
          <p:nvPr/>
        </p:nvSpPr>
        <p:spPr>
          <a:xfrm rot="687061">
            <a:off x="7083187" y="941694"/>
            <a:ext cx="532263" cy="300251"/>
          </a:xfrm>
          <a:prstGeom prst="cloudCallou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loud Callout 5"/>
          <p:cNvSpPr/>
          <p:nvPr/>
        </p:nvSpPr>
        <p:spPr>
          <a:xfrm rot="687061">
            <a:off x="7983938" y="2443386"/>
            <a:ext cx="532263" cy="300251"/>
          </a:xfrm>
          <a:prstGeom prst="cloudCallou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977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0417" y="4712594"/>
            <a:ext cx="100584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Comic Sans MS" panose="030F0702030302020204" pitchFamily="66" charset="0"/>
              </a:rPr>
              <a:t>There are 44 sounds are there in the English Language!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7079" y="1782281"/>
            <a:ext cx="88496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Phonics/reading and writing are all interlinked but also very very separate.</a:t>
            </a:r>
          </a:p>
          <a:p>
            <a:pPr marL="285750" indent="-285750">
              <a:buFont typeface="Arial" charset="0"/>
              <a:buChar char="•"/>
            </a:pPr>
            <a:endParaRPr lang="en-US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Phonics is always first </a:t>
            </a:r>
            <a:r>
              <a:rPr lang="mr-IN" sz="2400" dirty="0">
                <a:latin typeface="Comic Sans MS" panose="030F0702030302020204" pitchFamily="66" charset="0"/>
              </a:rPr>
              <a:t>–</a:t>
            </a:r>
            <a:r>
              <a:rPr lang="en-US" sz="2400" dirty="0">
                <a:latin typeface="Comic Sans MS" panose="030F0702030302020204" pitchFamily="66" charset="0"/>
              </a:rPr>
              <a:t> this gives children the ability to tune into individual sounds in words</a:t>
            </a:r>
            <a:r>
              <a:rPr lang="en-US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20417" y="410681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dirty="0">
                <a:latin typeface="Comic Sans MS" panose="030F0702030302020204" pitchFamily="66" charset="0"/>
              </a:rPr>
              <a:t>Phonics first!</a:t>
            </a:r>
          </a:p>
        </p:txBody>
      </p:sp>
      <p:pic>
        <p:nvPicPr>
          <p:cNvPr id="6" name="Picture 3" descr="P:\2019-2020\EYFS\RAE\autumn1\wc21.10.19\IMG_40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271234" y="576007"/>
            <a:ext cx="2691748" cy="201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51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0"/>
            <a:ext cx="10058400" cy="1371600"/>
          </a:xfrm>
        </p:spPr>
        <p:txBody>
          <a:bodyPr>
            <a:norm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Phase 2</a:t>
            </a:r>
          </a:p>
        </p:txBody>
      </p:sp>
      <p:sp>
        <p:nvSpPr>
          <p:cNvPr id="4" name="Rectangle 3"/>
          <p:cNvSpPr/>
          <p:nvPr/>
        </p:nvSpPr>
        <p:spPr>
          <a:xfrm>
            <a:off x="530087" y="1789043"/>
            <a:ext cx="10595113" cy="378565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Set 1: s, a, t, p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Set 2: </a:t>
            </a:r>
            <a:r>
              <a:rPr lang="en-GB" sz="4800" dirty="0" err="1">
                <a:latin typeface="Comic Sans MS" panose="030F0702030302020204" pitchFamily="66" charset="0"/>
              </a:rPr>
              <a:t>i</a:t>
            </a:r>
            <a:r>
              <a:rPr lang="en-GB" sz="4800" dirty="0">
                <a:latin typeface="Comic Sans MS" panose="030F0702030302020204" pitchFamily="66" charset="0"/>
              </a:rPr>
              <a:t>, n, m, d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Set 3: g, o, c, k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Set 4: ck, e, u, r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Set 5: h, b, f, ff, l, </a:t>
            </a:r>
            <a:r>
              <a:rPr lang="en-GB" sz="4800" dirty="0" err="1">
                <a:latin typeface="Comic Sans MS" panose="030F0702030302020204" pitchFamily="66" charset="0"/>
              </a:rPr>
              <a:t>ll</a:t>
            </a:r>
            <a:r>
              <a:rPr lang="en-GB" sz="4800" dirty="0">
                <a:latin typeface="Comic Sans MS" panose="030F0702030302020204" pitchFamily="66" charset="0"/>
              </a:rPr>
              <a:t>, ss</a:t>
            </a:r>
          </a:p>
        </p:txBody>
      </p:sp>
    </p:spTree>
    <p:extLst>
      <p:ext uri="{BB962C8B-B14F-4D97-AF65-F5344CB8AC3E}">
        <p14:creationId xmlns:p14="http://schemas.microsoft.com/office/powerpoint/2010/main" val="186893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279" y="165515"/>
            <a:ext cx="10058400" cy="1371600"/>
          </a:xfrm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Phase 3</a:t>
            </a:r>
          </a:p>
        </p:txBody>
      </p:sp>
      <p:sp>
        <p:nvSpPr>
          <p:cNvPr id="4" name="Rectangle 3"/>
          <p:cNvSpPr/>
          <p:nvPr/>
        </p:nvSpPr>
        <p:spPr>
          <a:xfrm>
            <a:off x="934279" y="1537115"/>
            <a:ext cx="9144000" cy="464742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Set 6: j, v, w, x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Set 7: y, z, </a:t>
            </a:r>
            <a:r>
              <a:rPr lang="en-GB" sz="3200" dirty="0" err="1">
                <a:latin typeface="Comic Sans MS" panose="030F0702030302020204" pitchFamily="66" charset="0"/>
              </a:rPr>
              <a:t>zz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qu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Consonant digraphs: </a:t>
            </a:r>
            <a:r>
              <a:rPr lang="en-GB" sz="3200" dirty="0" err="1">
                <a:latin typeface="Comic Sans MS" panose="030F0702030302020204" pitchFamily="66" charset="0"/>
              </a:rPr>
              <a:t>ch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sh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th</a:t>
            </a:r>
            <a:r>
              <a:rPr lang="en-GB" sz="3200" dirty="0">
                <a:latin typeface="Comic Sans MS" panose="030F0702030302020204" pitchFamily="66" charset="0"/>
              </a:rPr>
              <a:t>, ng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Vowel digraphs: ai, </a:t>
            </a:r>
            <a:r>
              <a:rPr lang="en-GB" sz="3200" dirty="0" err="1">
                <a:latin typeface="Comic Sans MS" panose="030F0702030302020204" pitchFamily="66" charset="0"/>
              </a:rPr>
              <a:t>ee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igh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oa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oo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ar</a:t>
            </a:r>
            <a:r>
              <a:rPr lang="en-GB" sz="3200" dirty="0">
                <a:latin typeface="Comic Sans MS" panose="030F0702030302020204" pitchFamily="66" charset="0"/>
              </a:rPr>
              <a:t>, or, ur, ow, oi, ear, air, </a:t>
            </a:r>
            <a:r>
              <a:rPr lang="en-GB" sz="3200" dirty="0" err="1">
                <a:latin typeface="Comic Sans MS" panose="030F0702030302020204" pitchFamily="66" charset="0"/>
              </a:rPr>
              <a:t>ure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er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680B05-DC79-4407-9C0D-66D83894F56E}"/>
              </a:ext>
            </a:extLst>
          </p:cNvPr>
          <p:cNvSpPr txBox="1"/>
          <p:nvPr/>
        </p:nvSpPr>
        <p:spPr>
          <a:xfrm>
            <a:off x="7229959" y="604433"/>
            <a:ext cx="477089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Comic Sans MS" panose="030F0702030302020204" pitchFamily="66" charset="0"/>
                <a:ea typeface="+mn-lt"/>
                <a:cs typeface="+mn-lt"/>
              </a:rPr>
              <a:t>When reading, support your children to recognise a digraph/trigraph in a word by circling it with a pen/ your finger.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02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242" y="365079"/>
            <a:ext cx="10058400" cy="137160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Reading with your child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69567"/>
            <a:ext cx="10058400" cy="393192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2" action="ppaction://hlinkfile"/>
              </a:rPr>
              <a:t>K:\#Staff Only#\#EYFS 2019-2020\Parents\phonics and reading\IMG_4461.MOV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P:\2019-2020\EYFS\RAE\autumn1\wc21.10.19\IMG_41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167302" y="763883"/>
            <a:ext cx="3151520" cy="235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P:\2019-2020\EYFS\RJA\Autumn 1\wc 23.09.19 MB\thurs fri MB\IMG_57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7522" y="3227296"/>
            <a:ext cx="3609833" cy="269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:\2019-2020\EYFS\RJA\Autumn 2\Wc 11.11.19\thurs\IMG_75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61545" y="3217781"/>
            <a:ext cx="3096386" cy="2312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P:\2019-2020\EYFS\RAE\autumn 2\wc11.11.19\IMG_438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46039" y="3296580"/>
            <a:ext cx="3719092" cy="27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682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D910496-9358-4619-AFCE-4FB027E436F9}"/>
              </a:ext>
            </a:extLst>
          </p:cNvPr>
          <p:cNvSpPr txBox="1"/>
          <p:nvPr/>
        </p:nvSpPr>
        <p:spPr>
          <a:xfrm>
            <a:off x="733586" y="423618"/>
            <a:ext cx="6062418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Reading with your child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2BD2B1-C539-4FC5-9F82-43965CC1635A}"/>
              </a:ext>
            </a:extLst>
          </p:cNvPr>
          <p:cNvSpPr txBox="1"/>
          <p:nvPr/>
        </p:nvSpPr>
        <p:spPr>
          <a:xfrm>
            <a:off x="457415" y="1278024"/>
            <a:ext cx="10680700" cy="424731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Blending is process that takes time to learn. It takes a lot of practice (little and often).</a:t>
            </a:r>
          </a:p>
          <a:p>
            <a:pPr marL="285750" indent="-285750"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Make time to look at the pictures and for book talk. </a:t>
            </a: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Little and often. 5 minutes as a special time.</a:t>
            </a:r>
          </a:p>
          <a:p>
            <a:pPr marL="285750" indent="-285750"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lvl="0" indent="-285750">
              <a:buFont typeface="Arial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Always be enthusiastic about reading and books and be a role model. The children need to see you enjoying reading yourself. All print not just books.</a:t>
            </a: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Always ask lots of questions this really helps to support your child understand what is happening in a book and helps them to understand new meanings of words.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Model reading and show how important it is as children will copy what they see!</a:t>
            </a: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endParaRPr lang="en-US" dirty="0">
              <a:latin typeface="Comic Sans MS" panose="030F0702030302020204" pitchFamily="66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dirty="0">
                <a:latin typeface="Comic Sans MS" panose="030F0702030302020204" pitchFamily="66" charset="0"/>
              </a:rPr>
              <a:t>Back page of book.</a:t>
            </a:r>
          </a:p>
        </p:txBody>
      </p:sp>
      <p:pic>
        <p:nvPicPr>
          <p:cNvPr id="5122" name="Picture 2" descr="C:\Users\aeke\AppData\Local\Microsoft\Windows\INetCache\IE\5XU72U8O\14836299-stack-of-books-books-stacked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669" y="5047668"/>
            <a:ext cx="1222715" cy="133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683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EA411D-6E28-4C57-A156-E765F96CA2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AD0080-888B-4F99-9CB6-DAD522FC50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5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F13B21C-9EAE-4AEE-99C4-07E169E7BD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H:\Letters\Cap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93862" y="2119797"/>
            <a:ext cx="5133594" cy="228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3BEE690-B787-4F30-BBE3-92904D7A0F46}"/>
              </a:ext>
            </a:extLst>
          </p:cNvPr>
          <p:cNvSpPr/>
          <p:nvPr/>
        </p:nvSpPr>
        <p:spPr>
          <a:xfrm>
            <a:off x="564544" y="644057"/>
            <a:ext cx="609865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The single greatest factor in a child’s ability to read is early experiences of being read aloud to</a:t>
            </a:r>
            <a:endParaRPr lang="en-US" sz="5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4429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EA411D-6E28-4C57-A156-E765F96CA2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AD0080-888B-4F99-9CB6-DAD522FC50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5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F13B21C-9EAE-4AEE-99C4-07E169E7BD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Image result for vocabulary">
            <a:extLst>
              <a:ext uri="{FF2B5EF4-FFF2-40B4-BE49-F238E27FC236}">
                <a16:creationId xmlns:a16="http://schemas.microsoft.com/office/drawing/2014/main" id="{5BC79709-89D5-4FF2-84BD-4F59A62A1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1539" y="1478234"/>
            <a:ext cx="5133594" cy="390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:\Letters\Capt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6866" y="2286775"/>
            <a:ext cx="5133594" cy="228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8949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947732D-F63B-45EA-A794-10EBE31C941A}"/>
              </a:ext>
            </a:extLst>
          </p:cNvPr>
          <p:cNvSpPr/>
          <p:nvPr/>
        </p:nvSpPr>
        <p:spPr>
          <a:xfrm>
            <a:off x="349858" y="1441228"/>
            <a:ext cx="111954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rgbClr val="333333"/>
                </a:solidFill>
                <a:latin typeface="Comic Sans MS" panose="030F0702030302020204" pitchFamily="66" charset="0"/>
              </a:rPr>
              <a:t>Young children who are read five books a day, enter reception having heard about 1.4 million more words than children who were never read to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Image result for books">
            <a:extLst>
              <a:ext uri="{FF2B5EF4-FFF2-40B4-BE49-F238E27FC236}">
                <a16:creationId xmlns:a16="http://schemas.microsoft.com/office/drawing/2014/main" id="{0A0B8975-7973-4DA8-AB11-1E6D9B29B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1174" y="5245878"/>
            <a:ext cx="1884873" cy="12984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A33E75D-DE55-48F4-A19C-BF7991FE57F2}"/>
              </a:ext>
            </a:extLst>
          </p:cNvPr>
          <p:cNvSpPr/>
          <p:nvPr/>
        </p:nvSpPr>
        <p:spPr>
          <a:xfrm>
            <a:off x="3449991" y="416998"/>
            <a:ext cx="60933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1,000,000+ word gap</a:t>
            </a:r>
          </a:p>
        </p:txBody>
      </p:sp>
    </p:spTree>
    <p:extLst>
      <p:ext uri="{BB962C8B-B14F-4D97-AF65-F5344CB8AC3E}">
        <p14:creationId xmlns:p14="http://schemas.microsoft.com/office/powerpoint/2010/main" val="1753057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FFBBB67-DD08-428B-87EC-82D0D02B4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89" y="233916"/>
            <a:ext cx="3879850" cy="6428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D2B0B8-B09D-410D-B4F7-9856492A05A1}"/>
              </a:ext>
            </a:extLst>
          </p:cNvPr>
          <p:cNvSpPr txBox="1"/>
          <p:nvPr/>
        </p:nvSpPr>
        <p:spPr>
          <a:xfrm>
            <a:off x="4457838" y="421103"/>
            <a:ext cx="81165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latin typeface="Comic Sans MS" panose="030F0702030302020204" pitchFamily="66" charset="0"/>
                <a:cs typeface="Cavolini" panose="020B0502040204020203" pitchFamily="66" charset="0"/>
              </a:rPr>
              <a:t>Barwic</a:t>
            </a:r>
            <a:r>
              <a:rPr lang="en-US" sz="4800" b="1" dirty="0">
                <a:latin typeface="Comic Sans MS" panose="030F0702030302020204" pitchFamily="66" charset="0"/>
                <a:cs typeface="Cavolini" panose="020B0502040204020203" pitchFamily="66" charset="0"/>
              </a:rPr>
              <a:t> Study</a:t>
            </a:r>
          </a:p>
        </p:txBody>
      </p:sp>
    </p:spTree>
    <p:extLst>
      <p:ext uri="{BB962C8B-B14F-4D97-AF65-F5344CB8AC3E}">
        <p14:creationId xmlns:p14="http://schemas.microsoft.com/office/powerpoint/2010/main" val="8141277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ad Because Books Are Brain Food">
            <a:extLst>
              <a:ext uri="{FF2B5EF4-FFF2-40B4-BE49-F238E27FC236}">
                <a16:creationId xmlns:a16="http://schemas.microsoft.com/office/drawing/2014/main" id="{F4054AD4-9542-47DB-85C5-DDB076ECA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636" y="1238709"/>
            <a:ext cx="3196728" cy="383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DCACCB4-9889-4982-9D15-290BB3E8ED57}"/>
              </a:ext>
            </a:extLst>
          </p:cNvPr>
          <p:cNvSpPr txBox="1"/>
          <p:nvPr/>
        </p:nvSpPr>
        <p:spPr>
          <a:xfrm>
            <a:off x="8134183" y="612250"/>
            <a:ext cx="26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Improves listening skills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E967A8-F277-4096-90B5-7CCA1DBA8D2E}"/>
              </a:ext>
            </a:extLst>
          </p:cNvPr>
          <p:cNvSpPr txBox="1"/>
          <p:nvPr/>
        </p:nvSpPr>
        <p:spPr>
          <a:xfrm>
            <a:off x="715037" y="638545"/>
            <a:ext cx="26875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Improves writing and speaking ability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5B6DB8-FC2D-4763-8FDA-D46E07C1AE50}"/>
              </a:ext>
            </a:extLst>
          </p:cNvPr>
          <p:cNvSpPr txBox="1"/>
          <p:nvPr/>
        </p:nvSpPr>
        <p:spPr>
          <a:xfrm>
            <a:off x="8873653" y="1655197"/>
            <a:ext cx="26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Academically stronger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36EC87-A423-42C7-AEFC-E1B46300A6A3}"/>
              </a:ext>
            </a:extLst>
          </p:cNvPr>
          <p:cNvSpPr txBox="1"/>
          <p:nvPr/>
        </p:nvSpPr>
        <p:spPr>
          <a:xfrm>
            <a:off x="1256098" y="3574816"/>
            <a:ext cx="26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More likely to get a better paid job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1267AA-E093-4DA3-8906-46C9B51542DA}"/>
              </a:ext>
            </a:extLst>
          </p:cNvPr>
          <p:cNvSpPr txBox="1"/>
          <p:nvPr/>
        </p:nvSpPr>
        <p:spPr>
          <a:xfrm>
            <a:off x="605622" y="5019126"/>
            <a:ext cx="26875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Contributes to positive mental health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DEF8EB-C6B5-409D-8947-26B1247BD99F}"/>
              </a:ext>
            </a:extLst>
          </p:cNvPr>
          <p:cNvSpPr txBox="1"/>
          <p:nvPr/>
        </p:nvSpPr>
        <p:spPr>
          <a:xfrm>
            <a:off x="8525970" y="4787304"/>
            <a:ext cx="26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Better at communicating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4D33D1-3A1A-4C42-BFD2-D0CCF6B77B03}"/>
              </a:ext>
            </a:extLst>
          </p:cNvPr>
          <p:cNvSpPr txBox="1"/>
          <p:nvPr/>
        </p:nvSpPr>
        <p:spPr>
          <a:xfrm>
            <a:off x="4839402" y="5664127"/>
            <a:ext cx="2687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More imaginative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8A1EED-6990-4696-8149-CEA26E57F077}"/>
              </a:ext>
            </a:extLst>
          </p:cNvPr>
          <p:cNvSpPr txBox="1"/>
          <p:nvPr/>
        </p:nvSpPr>
        <p:spPr>
          <a:xfrm>
            <a:off x="8401468" y="2940150"/>
            <a:ext cx="26875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Increase vocabulary knowledge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297F30-0445-4D53-962A-35DC687DB3A1}"/>
              </a:ext>
            </a:extLst>
          </p:cNvPr>
          <p:cNvSpPr txBox="1"/>
          <p:nvPr/>
        </p:nvSpPr>
        <p:spPr>
          <a:xfrm>
            <a:off x="3888932" y="4557461"/>
            <a:ext cx="26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Improves brain development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A904B3B-3E9C-4120-82A7-C7EDADCFC317}"/>
              </a:ext>
            </a:extLst>
          </p:cNvPr>
          <p:cNvSpPr txBox="1"/>
          <p:nvPr/>
        </p:nvSpPr>
        <p:spPr>
          <a:xfrm>
            <a:off x="-227005" y="2322642"/>
            <a:ext cx="4225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Bond with your child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9D6807-BD94-4703-9051-8BC34D55DE28}"/>
              </a:ext>
            </a:extLst>
          </p:cNvPr>
          <p:cNvSpPr txBox="1"/>
          <p:nvPr/>
        </p:nvSpPr>
        <p:spPr>
          <a:xfrm>
            <a:off x="4252697" y="638545"/>
            <a:ext cx="2687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Ink Free" panose="03080402000500000000" pitchFamily="66" charset="0"/>
              </a:rPr>
              <a:t>Life-long reading habits</a:t>
            </a:r>
          </a:p>
        </p:txBody>
      </p:sp>
    </p:spTree>
    <p:extLst>
      <p:ext uri="{BB962C8B-B14F-4D97-AF65-F5344CB8AC3E}">
        <p14:creationId xmlns:p14="http://schemas.microsoft.com/office/powerpoint/2010/main" val="1020594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NTRODUCTION&#10;• Below I have set four various guidelines parents&#10;can utilize with their kids on a daily basis.&#10;• This will ...">
            <a:extLst>
              <a:ext uri="{FF2B5EF4-FFF2-40B4-BE49-F238E27FC236}">
                <a16:creationId xmlns:a16="http://schemas.microsoft.com/office/drawing/2014/main" id="{A2551203-7F1B-4932-BE0E-CEA7CE075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219" y="172264"/>
            <a:ext cx="8675562" cy="651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791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54BAE3-3A69-48FB-8B5B-71BFE59C6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5037" y="176212"/>
            <a:ext cx="7781925" cy="65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3482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1EA411D-6E28-4C57-A156-E765F96CA2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CAD0080-888B-4F99-9CB6-DAD522FC50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D52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EF13B21C-9EAE-4AEE-99C4-07E169E7BD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Image result for fluency reading">
            <a:extLst>
              <a:ext uri="{FF2B5EF4-FFF2-40B4-BE49-F238E27FC236}">
                <a16:creationId xmlns:a16="http://schemas.microsoft.com/office/drawing/2014/main" id="{C5603311-8F67-415E-BB72-8B204208B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1539" y="1446149"/>
            <a:ext cx="5133594" cy="396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:\Letters\Capt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56866" y="2286775"/>
            <a:ext cx="5133594" cy="228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30014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8370766-CC13-4DF4-AF0A-0E820B8DC8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7B3C4F9-03D9-4B39-9F3C-0366542305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529" y="237744"/>
            <a:ext cx="8531352" cy="6382512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B61CA66-E7F4-49EC-89DC-F37EE69334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86ACB74-3D88-4CD7-B619-829D70AD4C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0122" y="413053"/>
            <a:ext cx="8212114" cy="606459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pic>
        <p:nvPicPr>
          <p:cNvPr id="5" name="Picture 2" descr="Image result for fluency reading">
            <a:extLst>
              <a:ext uri="{FF2B5EF4-FFF2-40B4-BE49-F238E27FC236}">
                <a16:creationId xmlns:a16="http://schemas.microsoft.com/office/drawing/2014/main" id="{65CDFB18-F8E1-4B43-AF94-7699AC1EC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4656" y="728799"/>
            <a:ext cx="7053002" cy="542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386567-B7E8-4842-8486-8758E9BFA401}"/>
              </a:ext>
            </a:extLst>
          </p:cNvPr>
          <p:cNvSpPr txBox="1"/>
          <p:nvPr/>
        </p:nvSpPr>
        <p:spPr>
          <a:xfrm>
            <a:off x="9175898" y="413053"/>
            <a:ext cx="2770568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Ink Free" panose="03080402000500000000" pitchFamily="66" charset="0"/>
              </a:rPr>
              <a:t>Model</a:t>
            </a:r>
          </a:p>
          <a:p>
            <a:endParaRPr lang="en-US" sz="4400" dirty="0">
              <a:latin typeface="Ink Free" panose="03080402000500000000" pitchFamily="66" charset="0"/>
            </a:endParaRPr>
          </a:p>
          <a:p>
            <a:r>
              <a:rPr lang="en-US" sz="4400" dirty="0">
                <a:latin typeface="Ink Free" panose="03080402000500000000" pitchFamily="66" charset="0"/>
              </a:rPr>
              <a:t>Re-read</a:t>
            </a:r>
          </a:p>
          <a:p>
            <a:endParaRPr lang="en-US" sz="4400" dirty="0">
              <a:latin typeface="Ink Free" panose="03080402000500000000" pitchFamily="66" charset="0"/>
            </a:endParaRPr>
          </a:p>
          <a:p>
            <a:r>
              <a:rPr lang="en-US" sz="3600" dirty="0">
                <a:latin typeface="Ink Free" panose="03080402000500000000" pitchFamily="66" charset="0"/>
              </a:rPr>
              <a:t>CEW</a:t>
            </a:r>
            <a:r>
              <a:rPr lang="en-US" sz="2800" dirty="0">
                <a:latin typeface="Ink Free" panose="03080402000500000000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225035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736</Words>
  <Application>Microsoft Office PowerPoint</Application>
  <PresentationFormat>Widescreen</PresentationFormat>
  <Paragraphs>96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Cavolini</vt:lpstr>
      <vt:lpstr>Century Gothic</vt:lpstr>
      <vt:lpstr>Chalkduster</vt:lpstr>
      <vt:lpstr>Comic Sans MS</vt:lpstr>
      <vt:lpstr>Garamond</vt:lpstr>
      <vt:lpstr>Ink Free</vt:lpstr>
      <vt:lpstr>Mangal</vt:lpstr>
      <vt:lpstr>Savon</vt:lpstr>
      <vt:lpstr>PowerPoint Presentation</vt:lpstr>
      <vt:lpstr>PowerPoint Presentation</vt:lpstr>
      <vt:lpstr>The Importance of Reading</vt:lpstr>
      <vt:lpstr>What is Phonics?</vt:lpstr>
      <vt:lpstr>PowerPoint Presentation</vt:lpstr>
      <vt:lpstr>        Sight  words</vt:lpstr>
      <vt:lpstr>PowerPoint Presentation</vt:lpstr>
      <vt:lpstr>There are 44 sounds are there in the English Language!</vt:lpstr>
      <vt:lpstr>Phase 2</vt:lpstr>
      <vt:lpstr>Phase 3</vt:lpstr>
      <vt:lpstr>Reading with your child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billington</dc:creator>
  <cp:lastModifiedBy>Jules Ayed</cp:lastModifiedBy>
  <cp:revision>8</cp:revision>
  <dcterms:created xsi:type="dcterms:W3CDTF">2019-11-21T20:46:17Z</dcterms:created>
  <dcterms:modified xsi:type="dcterms:W3CDTF">2023-05-04T17:36:36Z</dcterms:modified>
</cp:coreProperties>
</file>