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3" r:id="rId4"/>
    <p:sldId id="262" r:id="rId5"/>
    <p:sldId id="261" r:id="rId6"/>
    <p:sldId id="259" r:id="rId7"/>
    <p:sldId id="265" r:id="rId8"/>
    <p:sldId id="275" r:id="rId9"/>
    <p:sldId id="274" r:id="rId10"/>
    <p:sldId id="276" r:id="rId11"/>
    <p:sldId id="268" r:id="rId12"/>
    <p:sldId id="270" r:id="rId13"/>
    <p:sldId id="272" r:id="rId14"/>
    <p:sldId id="273" r:id="rId15"/>
    <p:sldId id="26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8" d="100"/>
          <a:sy n="108" d="100"/>
        </p:scale>
        <p:origin x="7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10/16/2024</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787119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028999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10/16/2024</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019902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19145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10/16/2024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913273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10/16/2024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941761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10/16/2024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320107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10/16/2024</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698146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10/16/2024</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34645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165709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17912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10/16/2024</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572068838"/>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6D919200-4123-42DA-9E1F-0A85E2CFD2D2}"/>
              </a:ext>
            </a:extLst>
          </p:cNvPr>
          <p:cNvPicPr>
            <a:picLocks noChangeAspect="1"/>
          </p:cNvPicPr>
          <p:nvPr/>
        </p:nvPicPr>
        <p:blipFill rotWithShape="1">
          <a:blip r:embed="rId2"/>
          <a:srcRect l="4898" r="21324" b="-1"/>
          <a:stretch/>
        </p:blipFill>
        <p:spPr>
          <a:xfrm>
            <a:off x="20" y="0"/>
            <a:ext cx="12191980" cy="6857990"/>
          </a:xfrm>
          <a:prstGeom prst="rect">
            <a:avLst/>
          </a:prstGeom>
        </p:spPr>
      </p:pic>
      <p:sp useBgFill="1">
        <p:nvSpPr>
          <p:cNvPr id="17" name="Rectangle 16">
            <a:extLst>
              <a:ext uri="{FF2B5EF4-FFF2-40B4-BE49-F238E27FC236}">
                <a16:creationId xmlns:a16="http://schemas.microsoft.com/office/drawing/2014/main" id="{BF9FFE17-DE95-4821-ACC1-B90C9544929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9" name="Rectangle 18">
            <a:extLst>
              <a:ext uri="{FF2B5EF4-FFF2-40B4-BE49-F238E27FC236}">
                <a16:creationId xmlns:a16="http://schemas.microsoft.com/office/drawing/2014/main" id="{03CF76AF-FF72-4430-A772-05840329020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4040210F-BD3F-4D98-8183-B24E4CDEF314}"/>
              </a:ext>
            </a:extLst>
          </p:cNvPr>
          <p:cNvSpPr>
            <a:spLocks noGrp="1"/>
          </p:cNvSpPr>
          <p:nvPr>
            <p:ph type="ctrTitle"/>
          </p:nvPr>
        </p:nvSpPr>
        <p:spPr>
          <a:xfrm>
            <a:off x="1771132" y="2091263"/>
            <a:ext cx="8649738" cy="2590800"/>
          </a:xfrm>
        </p:spPr>
        <p:txBody>
          <a:bodyPr>
            <a:normAutofit/>
          </a:bodyPr>
          <a:lstStyle/>
          <a:p>
            <a:r>
              <a:rPr lang="en-US" dirty="0"/>
              <a:t>Year 1/2</a:t>
            </a:r>
            <a:endParaRPr lang="en-GB" dirty="0"/>
          </a:p>
        </p:txBody>
      </p:sp>
      <p:sp>
        <p:nvSpPr>
          <p:cNvPr id="3" name="Subtitle 2">
            <a:extLst>
              <a:ext uri="{FF2B5EF4-FFF2-40B4-BE49-F238E27FC236}">
                <a16:creationId xmlns:a16="http://schemas.microsoft.com/office/drawing/2014/main" id="{C46F9EE6-C634-41C0-9341-55AB020C52AE}"/>
              </a:ext>
            </a:extLst>
          </p:cNvPr>
          <p:cNvSpPr>
            <a:spLocks noGrp="1"/>
          </p:cNvSpPr>
          <p:nvPr>
            <p:ph type="subTitle" idx="1"/>
          </p:nvPr>
        </p:nvSpPr>
        <p:spPr>
          <a:xfrm>
            <a:off x="1771130" y="4682062"/>
            <a:ext cx="8652788" cy="457201"/>
          </a:xfrm>
        </p:spPr>
        <p:txBody>
          <a:bodyPr>
            <a:normAutofit/>
          </a:bodyPr>
          <a:lstStyle/>
          <a:p>
            <a:r>
              <a:rPr lang="en-US" dirty="0"/>
              <a:t>Welcome to our year 1/2 parent meeting. We hope you find it informative.</a:t>
            </a:r>
            <a:endParaRPr lang="en-GB" dirty="0"/>
          </a:p>
        </p:txBody>
      </p:sp>
      <p:sp>
        <p:nvSpPr>
          <p:cNvPr id="21" name="Rectangle 20">
            <a:extLst>
              <a:ext uri="{FF2B5EF4-FFF2-40B4-BE49-F238E27FC236}">
                <a16:creationId xmlns:a16="http://schemas.microsoft.com/office/drawing/2014/main" id="{0B1C8180-2FDD-4202-8C45-4057CB1AB26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3" name="Straight Connector 22">
            <a:extLst>
              <a:ext uri="{FF2B5EF4-FFF2-40B4-BE49-F238E27FC236}">
                <a16:creationId xmlns:a16="http://schemas.microsoft.com/office/drawing/2014/main" id="{D6E86CC6-13EA-4A88-86AD-CF27BF52CC95}"/>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F80B441-4F7D-4B40-8A13-FED03A1F3A16}"/>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0C7FD1A-44B1-4E4C-B0C9-A8103DCCDCC2}"/>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8775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16">
            <a:extLst>
              <a:ext uri="{FF2B5EF4-FFF2-40B4-BE49-F238E27FC236}">
                <a16:creationId xmlns:a16="http://schemas.microsoft.com/office/drawing/2014/main" id="{78632963-757B-40C2-BB84-FC6107A54DA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diagram&#10;&#10;Description automatically generated">
            <a:extLst>
              <a:ext uri="{FF2B5EF4-FFF2-40B4-BE49-F238E27FC236}">
                <a16:creationId xmlns:a16="http://schemas.microsoft.com/office/drawing/2014/main" id="{CB269BBC-1A3D-435F-A22B-FE77E9826C0A}"/>
              </a:ext>
            </a:extLst>
          </p:cNvPr>
          <p:cNvPicPr>
            <a:picLocks noChangeAspect="1"/>
          </p:cNvPicPr>
          <p:nvPr/>
        </p:nvPicPr>
        <p:blipFill rotWithShape="1">
          <a:blip r:embed="rId2"/>
          <a:srcRect t="9091" r="32930" b="1"/>
          <a:stretch/>
        </p:blipFill>
        <p:spPr>
          <a:xfrm>
            <a:off x="20" y="1"/>
            <a:ext cx="12191980" cy="6857999"/>
          </a:xfrm>
          <a:prstGeom prst="rect">
            <a:avLst/>
          </a:prstGeom>
        </p:spPr>
      </p:pic>
      <p:sp>
        <p:nvSpPr>
          <p:cNvPr id="23" name="Rectangle 18">
            <a:extLst>
              <a:ext uri="{FF2B5EF4-FFF2-40B4-BE49-F238E27FC236}">
                <a16:creationId xmlns:a16="http://schemas.microsoft.com/office/drawing/2014/main" id="{2853AE55-7E35-44B0-89F1-3F52B262AF3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7615" y="253548"/>
            <a:ext cx="5612193" cy="6361598"/>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BC4BE4D-4B50-4F51-9F85-4B5D60B02D8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448"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E0BB81-DE2A-4D28-85DB-F77C9AB80ED0}"/>
              </a:ext>
            </a:extLst>
          </p:cNvPr>
          <p:cNvSpPr>
            <a:spLocks noGrp="1"/>
          </p:cNvSpPr>
          <p:nvPr>
            <p:ph type="title"/>
          </p:nvPr>
        </p:nvSpPr>
        <p:spPr>
          <a:xfrm>
            <a:off x="774043" y="427534"/>
            <a:ext cx="4602152" cy="810695"/>
          </a:xfrm>
        </p:spPr>
        <p:txBody>
          <a:bodyPr>
            <a:normAutofit/>
          </a:bodyPr>
          <a:lstStyle/>
          <a:p>
            <a:pPr algn="ctr"/>
            <a:r>
              <a:rPr lang="en-US" sz="4400" b="1" u="sng" dirty="0">
                <a:solidFill>
                  <a:schemeClr val="tx1"/>
                </a:solidFill>
              </a:rPr>
              <a:t>Meet the team</a:t>
            </a:r>
            <a:endParaRPr lang="en-GB" sz="4400" b="1" u="sng" dirty="0">
              <a:solidFill>
                <a:schemeClr val="tx1"/>
              </a:solidFill>
            </a:endParaRPr>
          </a:p>
        </p:txBody>
      </p:sp>
      <p:sp>
        <p:nvSpPr>
          <p:cNvPr id="3" name="Content Placeholder 2">
            <a:extLst>
              <a:ext uri="{FF2B5EF4-FFF2-40B4-BE49-F238E27FC236}">
                <a16:creationId xmlns:a16="http://schemas.microsoft.com/office/drawing/2014/main" id="{4CDFF567-0C29-4250-B9CD-62F391F5992D}"/>
              </a:ext>
            </a:extLst>
          </p:cNvPr>
          <p:cNvSpPr>
            <a:spLocks noGrp="1"/>
          </p:cNvSpPr>
          <p:nvPr>
            <p:ph idx="1"/>
          </p:nvPr>
        </p:nvSpPr>
        <p:spPr>
          <a:xfrm>
            <a:off x="497150" y="1238229"/>
            <a:ext cx="5146639" cy="5192237"/>
          </a:xfrm>
        </p:spPr>
        <p:txBody>
          <a:bodyPr>
            <a:normAutofit/>
          </a:bodyPr>
          <a:lstStyle/>
          <a:p>
            <a:pPr marL="0" indent="0">
              <a:buNone/>
            </a:pPr>
            <a:endParaRPr lang="en-GB" sz="2800" b="1" dirty="0"/>
          </a:p>
          <a:p>
            <a:pPr marL="0" indent="0">
              <a:buNone/>
            </a:pPr>
            <a:r>
              <a:rPr lang="en-GB" sz="2800" b="1" dirty="0"/>
              <a:t>Becky Kirkland – Key Stage 1 Leader </a:t>
            </a:r>
            <a:r>
              <a:rPr lang="en-GB" sz="2800" dirty="0"/>
              <a:t>/ Inclusion Lead/ Year 2 Class Teacher  - </a:t>
            </a:r>
            <a:r>
              <a:rPr lang="en-GB" sz="2800" dirty="0" err="1"/>
              <a:t>Germain</a:t>
            </a:r>
            <a:endParaRPr lang="en-GB" sz="1000" dirty="0"/>
          </a:p>
          <a:p>
            <a:pPr marL="0" indent="0">
              <a:buNone/>
            </a:pPr>
            <a:endParaRPr lang="en-GB" sz="1100" dirty="0"/>
          </a:p>
          <a:p>
            <a:pPr marL="0" indent="0">
              <a:buNone/>
            </a:pPr>
            <a:r>
              <a:rPr lang="en-GB" sz="2800" b="1" dirty="0"/>
              <a:t>Amy Ault &amp; Sarah </a:t>
            </a:r>
            <a:r>
              <a:rPr lang="en-GB" sz="2800" b="1" dirty="0" err="1"/>
              <a:t>Nutbrown</a:t>
            </a:r>
            <a:r>
              <a:rPr lang="en-GB" sz="2800" b="1" dirty="0"/>
              <a:t> – </a:t>
            </a:r>
            <a:r>
              <a:rPr lang="en-GB" sz="2800" dirty="0"/>
              <a:t>Year 1 Class Teachers  - Benedict</a:t>
            </a:r>
          </a:p>
          <a:p>
            <a:pPr marL="0" indent="0">
              <a:buNone/>
            </a:pPr>
            <a:endParaRPr lang="en-GB" sz="2800" dirty="0"/>
          </a:p>
          <a:p>
            <a:pPr marL="0" indent="0">
              <a:buNone/>
            </a:pPr>
            <a:r>
              <a:rPr lang="en-GB" sz="2800" dirty="0"/>
              <a:t>Mrs Betteridge, Mrs Fawcett &amp; Mrs Waring – Teaching Assistants</a:t>
            </a:r>
          </a:p>
        </p:txBody>
      </p:sp>
    </p:spTree>
    <p:extLst>
      <p:ext uri="{BB962C8B-B14F-4D97-AF65-F5344CB8AC3E}">
        <p14:creationId xmlns:p14="http://schemas.microsoft.com/office/powerpoint/2010/main" val="191999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xfrm>
            <a:off x="1066800" y="642594"/>
            <a:ext cx="4872361" cy="1371600"/>
          </a:xfrm>
          <a:solidFill>
            <a:schemeClr val="bg1"/>
          </a:solidFill>
          <a:ln w="38100">
            <a:solidFill>
              <a:schemeClr val="tx1"/>
            </a:solidFill>
          </a:ln>
        </p:spPr>
        <p:txBody>
          <a:bodyPr/>
          <a:lstStyle/>
          <a:p>
            <a:pPr algn="ctr"/>
            <a:r>
              <a:rPr lang="en-US" b="1" u="sng" dirty="0">
                <a:solidFill>
                  <a:schemeClr val="tx1"/>
                </a:solidFill>
              </a:rPr>
              <a:t>Planners</a:t>
            </a:r>
            <a:endParaRPr lang="en-GB" b="1" u="sng" dirty="0">
              <a:solidFill>
                <a:schemeClr val="tx1"/>
              </a:solidFill>
            </a:endParaRPr>
          </a:p>
        </p:txBody>
      </p:sp>
      <p:sp>
        <p:nvSpPr>
          <p:cNvPr id="3" name="Content Placeholder 2">
            <a:extLst>
              <a:ext uri="{FF2B5EF4-FFF2-40B4-BE49-F238E27FC236}">
                <a16:creationId xmlns:a16="http://schemas.microsoft.com/office/drawing/2014/main" id="{AC12CB36-9A27-4532-BB95-C076156EE007}"/>
              </a:ext>
            </a:extLst>
          </p:cNvPr>
          <p:cNvSpPr>
            <a:spLocks noGrp="1"/>
          </p:cNvSpPr>
          <p:nvPr>
            <p:ph idx="1"/>
          </p:nvPr>
        </p:nvSpPr>
        <p:spPr>
          <a:xfrm>
            <a:off x="1066800" y="2103120"/>
            <a:ext cx="4872361" cy="3995840"/>
          </a:xfrm>
          <a:solidFill>
            <a:schemeClr val="bg1"/>
          </a:solidFill>
          <a:ln w="38100">
            <a:solidFill>
              <a:schemeClr val="tx1"/>
            </a:solidFill>
          </a:ln>
        </p:spPr>
        <p:txBody>
          <a:bodyPr>
            <a:normAutofit/>
          </a:bodyPr>
          <a:lstStyle/>
          <a:p>
            <a:pPr marL="0" indent="0">
              <a:buNone/>
            </a:pPr>
            <a:r>
              <a:rPr lang="en-US" sz="2200" dirty="0"/>
              <a:t>Your child will have their logins to spelling shed stuck in their planner. They will also have their spelling test score written in each week. </a:t>
            </a:r>
          </a:p>
          <a:p>
            <a:pPr marL="0" indent="0">
              <a:buNone/>
            </a:pPr>
            <a:r>
              <a:rPr lang="en-US" sz="2200" dirty="0"/>
              <a:t>All planners </a:t>
            </a:r>
            <a:r>
              <a:rPr lang="en-US" sz="2200" b="1" u="sng" dirty="0"/>
              <a:t>must</a:t>
            </a:r>
            <a:r>
              <a:rPr lang="en-US" sz="2200" dirty="0"/>
              <a:t> be in school every day - they are vital for communicating with you, noting when children have read in school and recording results. </a:t>
            </a:r>
            <a:r>
              <a:rPr lang="en-US" sz="2200" u="sng" dirty="0"/>
              <a:t>Planners will be checked daily in school. </a:t>
            </a:r>
          </a:p>
        </p:txBody>
      </p:sp>
      <p:sp>
        <p:nvSpPr>
          <p:cNvPr id="7" name="Title 1">
            <a:extLst>
              <a:ext uri="{FF2B5EF4-FFF2-40B4-BE49-F238E27FC236}">
                <a16:creationId xmlns:a16="http://schemas.microsoft.com/office/drawing/2014/main" id="{CB58273D-0668-48F8-A771-ACAC0A2401B9}"/>
              </a:ext>
            </a:extLst>
          </p:cNvPr>
          <p:cNvSpPr txBox="1">
            <a:spLocks/>
          </p:cNvSpPr>
          <p:nvPr/>
        </p:nvSpPr>
        <p:spPr>
          <a:xfrm>
            <a:off x="6132946" y="642594"/>
            <a:ext cx="4978852" cy="1371600"/>
          </a:xfrm>
          <a:prstGeom prst="rect">
            <a:avLst/>
          </a:prstGeom>
          <a:solidFill>
            <a:schemeClr val="bg1"/>
          </a:solidFill>
          <a:ln w="38100">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pPr algn="ctr"/>
            <a:r>
              <a:rPr lang="en-GB" b="1" u="sng" dirty="0">
                <a:solidFill>
                  <a:schemeClr val="tx1"/>
                </a:solidFill>
              </a:rPr>
              <a:t>Homework</a:t>
            </a:r>
          </a:p>
        </p:txBody>
      </p:sp>
      <p:sp>
        <p:nvSpPr>
          <p:cNvPr id="8" name="Content Placeholder 2">
            <a:extLst>
              <a:ext uri="{FF2B5EF4-FFF2-40B4-BE49-F238E27FC236}">
                <a16:creationId xmlns:a16="http://schemas.microsoft.com/office/drawing/2014/main" id="{AC12CB36-9A27-4532-BB95-C076156EE007}"/>
              </a:ext>
            </a:extLst>
          </p:cNvPr>
          <p:cNvSpPr txBox="1">
            <a:spLocks/>
          </p:cNvSpPr>
          <p:nvPr/>
        </p:nvSpPr>
        <p:spPr>
          <a:xfrm>
            <a:off x="6132947" y="2103120"/>
            <a:ext cx="4978850" cy="3995840"/>
          </a:xfrm>
          <a:prstGeom prst="rect">
            <a:avLst/>
          </a:prstGeom>
          <a:solidFill>
            <a:schemeClr val="bg1"/>
          </a:solidFill>
          <a:ln w="38100">
            <a:solidFill>
              <a:schemeClr val="tx1"/>
            </a:solidFill>
          </a:ln>
        </p:spPr>
        <p:txBody>
          <a:bodyPr vert="horz" lIns="91440" tIns="45720" rIns="91440" bIns="45720" rtlCol="0">
            <a:normAutofit fontScale="925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r>
              <a:rPr lang="en-US" sz="2200" dirty="0"/>
              <a:t>Homework will be set each </a:t>
            </a:r>
            <a:r>
              <a:rPr lang="en-US" sz="2200" b="1" dirty="0"/>
              <a:t>Friday</a:t>
            </a:r>
            <a:r>
              <a:rPr lang="en-US" sz="2200" dirty="0"/>
              <a:t> and will be due in the following </a:t>
            </a:r>
            <a:r>
              <a:rPr lang="en-US" sz="2200" b="1" dirty="0"/>
              <a:t>Friday</a:t>
            </a:r>
            <a:r>
              <a:rPr lang="en-US" sz="2200" dirty="0"/>
              <a:t>. </a:t>
            </a:r>
          </a:p>
          <a:p>
            <a:pPr marL="0" indent="0">
              <a:buFont typeface="Garamond" pitchFamily="18" charset="0"/>
              <a:buNone/>
            </a:pPr>
            <a:r>
              <a:rPr lang="en-US" sz="2200" dirty="0"/>
              <a:t>Paper copies will sent home. Weekly homework will include spellings and an additional task linked to the children’s current learning. </a:t>
            </a:r>
          </a:p>
          <a:p>
            <a:pPr marL="0" indent="0">
              <a:buFont typeface="Garamond" pitchFamily="18" charset="0"/>
              <a:buNone/>
            </a:pPr>
            <a:r>
              <a:rPr lang="en-US" sz="2200" dirty="0"/>
              <a:t>Children are expected to read each night.</a:t>
            </a:r>
            <a:r>
              <a:rPr lang="en-US" sz="2400" dirty="0"/>
              <a:t> </a:t>
            </a:r>
          </a:p>
          <a:p>
            <a:pPr marL="0" indent="0">
              <a:buFont typeface="Garamond" pitchFamily="18" charset="0"/>
              <a:buNone/>
            </a:pPr>
            <a:r>
              <a:rPr lang="en-US" sz="2200" dirty="0"/>
              <a:t>Children will miss their break/lunch time during school in order to give an opportunity to complete any missed homework. </a:t>
            </a:r>
          </a:p>
        </p:txBody>
      </p:sp>
    </p:spTree>
    <p:extLst>
      <p:ext uri="{BB962C8B-B14F-4D97-AF65-F5344CB8AC3E}">
        <p14:creationId xmlns:p14="http://schemas.microsoft.com/office/powerpoint/2010/main" val="2635442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solidFill>
            <a:schemeClr val="bg1"/>
          </a:solidFill>
          <a:ln w="38100">
            <a:solidFill>
              <a:schemeClr val="tx1"/>
            </a:solidFill>
          </a:ln>
        </p:spPr>
        <p:txBody>
          <a:bodyPr/>
          <a:lstStyle/>
          <a:p>
            <a:pPr algn="ctr"/>
            <a:r>
              <a:rPr lang="en-US" b="1" u="sng" dirty="0">
                <a:solidFill>
                  <a:schemeClr val="tx1"/>
                </a:solidFill>
              </a:rPr>
              <a:t>The curriculum: English</a:t>
            </a:r>
            <a:endParaRPr lang="en-GB" b="1" u="sng" dirty="0">
              <a:solidFill>
                <a:schemeClr val="tx1"/>
              </a:solidFill>
            </a:endParaRPr>
          </a:p>
        </p:txBody>
      </p:sp>
      <p:sp>
        <p:nvSpPr>
          <p:cNvPr id="3" name="Content Placeholder 2">
            <a:extLst>
              <a:ext uri="{FF2B5EF4-FFF2-40B4-BE49-F238E27FC236}">
                <a16:creationId xmlns:a16="http://schemas.microsoft.com/office/drawing/2014/main" id="{AC12CB36-9A27-4532-BB95-C076156EE007}"/>
              </a:ext>
            </a:extLst>
          </p:cNvPr>
          <p:cNvSpPr>
            <a:spLocks noGrp="1"/>
          </p:cNvSpPr>
          <p:nvPr>
            <p:ph idx="1"/>
          </p:nvPr>
        </p:nvSpPr>
        <p:spPr>
          <a:xfrm>
            <a:off x="1066800" y="2103120"/>
            <a:ext cx="10058400" cy="4201886"/>
          </a:xfrm>
          <a:solidFill>
            <a:schemeClr val="bg1"/>
          </a:solidFill>
          <a:ln w="38100">
            <a:solidFill>
              <a:schemeClr val="tx1"/>
            </a:solidFill>
          </a:ln>
        </p:spPr>
        <p:txBody>
          <a:bodyPr>
            <a:normAutofit/>
          </a:bodyPr>
          <a:lstStyle/>
          <a:p>
            <a:pPr marL="0" indent="0">
              <a:buNone/>
            </a:pPr>
            <a:r>
              <a:rPr lang="en-US" sz="2000" dirty="0"/>
              <a:t>Research has proven that children who read regularly and are confident readers are more likely to develop better vocabulary, become better writers, develop better </a:t>
            </a:r>
            <a:r>
              <a:rPr lang="en-US" sz="2000" dirty="0" err="1"/>
              <a:t>maths</a:t>
            </a:r>
            <a:r>
              <a:rPr lang="en-US" sz="2000" dirty="0"/>
              <a:t> skills and have more positive mental health.</a:t>
            </a:r>
          </a:p>
          <a:p>
            <a:pPr marL="0" indent="0">
              <a:buNone/>
            </a:pPr>
            <a:r>
              <a:rPr lang="en-US" sz="2000" dirty="0"/>
              <a:t>Reading broadens their horizons and allows them to better access the curriculum as a whole. Reading certificates will be awarded based on home reading. Children should be reading for around 15-20 minutes per night. We will count up to 14 reads per week. This allows for children to read substantially (more than just a page or two) twice a day. </a:t>
            </a:r>
            <a:r>
              <a:rPr lang="en-US" sz="2000" b="1" dirty="0"/>
              <a:t>Reading with your child at home is something which will absolutely make the biggest difference in your child’s learning. </a:t>
            </a:r>
          </a:p>
          <a:p>
            <a:pPr marL="0" indent="0">
              <a:buNone/>
            </a:pPr>
            <a:r>
              <a:rPr lang="en-US" sz="2000" dirty="0"/>
              <a:t>Children will access the library where they will be able to chose a book to </a:t>
            </a:r>
            <a:r>
              <a:rPr lang="en-US" sz="2000" i="1" dirty="0"/>
              <a:t>read for pleasure!</a:t>
            </a:r>
            <a:endParaRPr lang="en-US" sz="2000" dirty="0"/>
          </a:p>
          <a:p>
            <a:pPr marL="0" indent="0">
              <a:buNone/>
            </a:pPr>
            <a:endParaRPr lang="en-US" sz="2000" dirty="0"/>
          </a:p>
          <a:p>
            <a:pPr marL="0" indent="0">
              <a:buNone/>
            </a:pPr>
            <a:endParaRPr lang="en-US" sz="2200" dirty="0"/>
          </a:p>
          <a:p>
            <a:pPr marL="0" indent="0">
              <a:buNone/>
            </a:pPr>
            <a:endParaRPr lang="en-US" sz="2200" dirty="0"/>
          </a:p>
        </p:txBody>
      </p:sp>
      <p:pic>
        <p:nvPicPr>
          <p:cNvPr id="9" name="Picture 8" descr="Map&#10;&#10;Description automatically generated">
            <a:extLst>
              <a:ext uri="{FF2B5EF4-FFF2-40B4-BE49-F238E27FC236}">
                <a16:creationId xmlns:a16="http://schemas.microsoft.com/office/drawing/2014/main" id="{33EB7753-CF62-47EF-9CDB-9CD970BBBD05}"/>
              </a:ext>
            </a:extLst>
          </p:cNvPr>
          <p:cNvPicPr>
            <a:picLocks noChangeAspect="1"/>
          </p:cNvPicPr>
          <p:nvPr/>
        </p:nvPicPr>
        <p:blipFill rotWithShape="1">
          <a:blip r:embed="rId3"/>
          <a:srcRect t="50838"/>
          <a:stretch/>
        </p:blipFill>
        <p:spPr>
          <a:xfrm>
            <a:off x="6362684" y="5433624"/>
            <a:ext cx="3017465" cy="767088"/>
          </a:xfrm>
          <a:prstGeom prst="rect">
            <a:avLst/>
          </a:prstGeom>
        </p:spPr>
      </p:pic>
      <p:pic>
        <p:nvPicPr>
          <p:cNvPr id="10" name="Picture 9" descr="Map&#10;&#10;Description automatically generated">
            <a:extLst>
              <a:ext uri="{FF2B5EF4-FFF2-40B4-BE49-F238E27FC236}">
                <a16:creationId xmlns:a16="http://schemas.microsoft.com/office/drawing/2014/main" id="{33EB7753-CF62-47EF-9CDB-9CD970BBBD05}"/>
              </a:ext>
            </a:extLst>
          </p:cNvPr>
          <p:cNvPicPr>
            <a:picLocks noChangeAspect="1"/>
          </p:cNvPicPr>
          <p:nvPr/>
        </p:nvPicPr>
        <p:blipFill rotWithShape="1">
          <a:blip r:embed="rId3"/>
          <a:srcRect b="53696"/>
          <a:stretch/>
        </p:blipFill>
        <p:spPr>
          <a:xfrm>
            <a:off x="2942404" y="5433624"/>
            <a:ext cx="3203681" cy="767088"/>
          </a:xfrm>
          <a:prstGeom prst="rect">
            <a:avLst/>
          </a:prstGeom>
        </p:spPr>
      </p:pic>
    </p:spTree>
    <p:extLst>
      <p:ext uri="{BB962C8B-B14F-4D97-AF65-F5344CB8AC3E}">
        <p14:creationId xmlns:p14="http://schemas.microsoft.com/office/powerpoint/2010/main" val="3537477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solidFill>
            <a:schemeClr val="bg1"/>
          </a:solidFill>
          <a:ln w="38100">
            <a:solidFill>
              <a:schemeClr val="tx1"/>
            </a:solidFill>
          </a:ln>
        </p:spPr>
        <p:txBody>
          <a:bodyPr/>
          <a:lstStyle/>
          <a:p>
            <a:pPr algn="ctr"/>
            <a:r>
              <a:rPr lang="en-US" b="1" u="sng" dirty="0">
                <a:solidFill>
                  <a:schemeClr val="tx1"/>
                </a:solidFill>
              </a:rPr>
              <a:t>The curriculum: English</a:t>
            </a:r>
            <a:endParaRPr lang="en-GB" b="1" u="sng" dirty="0">
              <a:solidFill>
                <a:schemeClr val="tx1"/>
              </a:solidFill>
            </a:endParaRPr>
          </a:p>
        </p:txBody>
      </p:sp>
      <p:sp>
        <p:nvSpPr>
          <p:cNvPr id="3" name="Content Placeholder 2">
            <a:extLst>
              <a:ext uri="{FF2B5EF4-FFF2-40B4-BE49-F238E27FC236}">
                <a16:creationId xmlns:a16="http://schemas.microsoft.com/office/drawing/2014/main" id="{AC12CB36-9A27-4532-BB95-C076156EE007}"/>
              </a:ext>
            </a:extLst>
          </p:cNvPr>
          <p:cNvSpPr>
            <a:spLocks noGrp="1"/>
          </p:cNvSpPr>
          <p:nvPr>
            <p:ph idx="1"/>
          </p:nvPr>
        </p:nvSpPr>
        <p:spPr>
          <a:xfrm>
            <a:off x="1066800" y="2103119"/>
            <a:ext cx="10058400" cy="4228011"/>
          </a:xfrm>
          <a:solidFill>
            <a:schemeClr val="bg1"/>
          </a:solidFill>
          <a:ln w="38100">
            <a:solidFill>
              <a:schemeClr val="tx1"/>
            </a:solidFill>
          </a:ln>
        </p:spPr>
        <p:txBody>
          <a:bodyPr>
            <a:normAutofit/>
          </a:bodyPr>
          <a:lstStyle/>
          <a:p>
            <a:pPr marL="0" indent="0">
              <a:buNone/>
            </a:pPr>
            <a:r>
              <a:rPr lang="en-US" sz="2200" dirty="0"/>
              <a:t>During writing sessions, children will continue to use our sentence stacking approach for fictional narratives. They will also develop their skills in poetry, non-fiction and through book studies. </a:t>
            </a:r>
          </a:p>
          <a:p>
            <a:pPr marL="0" indent="0">
              <a:buNone/>
            </a:pPr>
            <a:r>
              <a:rPr lang="en-US" sz="2200" dirty="0"/>
              <a:t>We are working relentlessly on composing a sentence at the moment. Ensuring children are using capital letters, finger spaces and full stops. Year 2 are also using adjectives (delicious), conjunctions (and, but, so) and even exclamation marks. We </a:t>
            </a:r>
            <a:r>
              <a:rPr lang="en-US" sz="2200" b="1" dirty="0"/>
              <a:t>have</a:t>
            </a:r>
            <a:r>
              <a:rPr lang="en-US" sz="2200" dirty="0"/>
              <a:t> to nail this before we can move on so any support that you can offer at home would be welcomed. Ask your children to write your sentence and then tell them to bring it in to show us! We always want to see really great work! </a:t>
            </a:r>
            <a:r>
              <a:rPr lang="en-US" sz="2200" dirty="0">
                <a:sym typeface="Wingdings" panose="05000000000000000000" pitchFamily="2" charset="2"/>
              </a:rPr>
              <a:t></a:t>
            </a:r>
            <a:endParaRPr lang="en-US" sz="2200" dirty="0"/>
          </a:p>
        </p:txBody>
      </p:sp>
    </p:spTree>
    <p:extLst>
      <p:ext uri="{BB962C8B-B14F-4D97-AF65-F5344CB8AC3E}">
        <p14:creationId xmlns:p14="http://schemas.microsoft.com/office/powerpoint/2010/main" val="1529582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solidFill>
            <a:schemeClr val="bg1"/>
          </a:solidFill>
          <a:ln w="38100">
            <a:solidFill>
              <a:schemeClr val="tx1"/>
            </a:solidFill>
          </a:ln>
        </p:spPr>
        <p:txBody>
          <a:bodyPr/>
          <a:lstStyle/>
          <a:p>
            <a:pPr algn="ctr"/>
            <a:r>
              <a:rPr lang="en-US" b="1" u="sng" dirty="0">
                <a:solidFill>
                  <a:schemeClr val="tx1"/>
                </a:solidFill>
              </a:rPr>
              <a:t>The curriculum: </a:t>
            </a:r>
            <a:r>
              <a:rPr lang="en-US" b="1" u="sng" dirty="0" err="1">
                <a:solidFill>
                  <a:schemeClr val="tx1"/>
                </a:solidFill>
              </a:rPr>
              <a:t>maths</a:t>
            </a:r>
            <a:endParaRPr lang="en-GB" b="1" u="sng" dirty="0">
              <a:solidFill>
                <a:schemeClr val="tx1"/>
              </a:solidFill>
            </a:endParaRPr>
          </a:p>
        </p:txBody>
      </p:sp>
      <p:sp>
        <p:nvSpPr>
          <p:cNvPr id="6" name="Content Placeholder 2">
            <a:extLst>
              <a:ext uri="{FF2B5EF4-FFF2-40B4-BE49-F238E27FC236}">
                <a16:creationId xmlns:a16="http://schemas.microsoft.com/office/drawing/2014/main" id="{40B6310A-A95C-422C-8A5A-E519405CD86E}"/>
              </a:ext>
            </a:extLst>
          </p:cNvPr>
          <p:cNvSpPr txBox="1">
            <a:spLocks/>
          </p:cNvSpPr>
          <p:nvPr/>
        </p:nvSpPr>
        <p:spPr>
          <a:xfrm>
            <a:off x="1066800" y="2103118"/>
            <a:ext cx="10058401" cy="3995840"/>
          </a:xfrm>
          <a:prstGeom prst="rect">
            <a:avLst/>
          </a:prstGeom>
          <a:solidFill>
            <a:schemeClr val="bg1"/>
          </a:solidFill>
          <a:ln w="38100">
            <a:solidFill>
              <a:schemeClr val="tx1"/>
            </a:solidFill>
          </a:ln>
        </p:spPr>
        <p:txBody>
          <a:bodyPr vert="horz" lIns="91440" tIns="45720" rIns="91440" bIns="45720" rtlCol="0">
            <a:norm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r>
              <a:rPr lang="en-US" sz="2400" dirty="0"/>
              <a:t>Children will be working hard to consolidate basic </a:t>
            </a:r>
            <a:r>
              <a:rPr lang="en-US" sz="2400" dirty="0" err="1"/>
              <a:t>maths</a:t>
            </a:r>
            <a:r>
              <a:rPr lang="en-US" sz="2400" dirty="0"/>
              <a:t> skills. We will be working really hard over the coming weeks to really focus on using the four operations so what can you do to help your children?</a:t>
            </a:r>
          </a:p>
          <a:p>
            <a:pPr marL="0" indent="0">
              <a:buFont typeface="Garamond" pitchFamily="18" charset="0"/>
              <a:buNone/>
            </a:pPr>
            <a:endParaRPr lang="en-US" sz="2400" dirty="0"/>
          </a:p>
          <a:p>
            <a:pPr marL="0" indent="0">
              <a:buFont typeface="Garamond" pitchFamily="18" charset="0"/>
              <a:buNone/>
            </a:pPr>
            <a:r>
              <a:rPr lang="en-US" sz="2400" dirty="0"/>
              <a:t>Number bonds to 10, to 20 and even 100 – practice, practice, practice!</a:t>
            </a:r>
          </a:p>
          <a:p>
            <a:pPr marL="0" indent="0">
              <a:buFont typeface="Garamond" pitchFamily="18" charset="0"/>
              <a:buNone/>
            </a:pPr>
            <a:endParaRPr lang="en-US" sz="2400" dirty="0"/>
          </a:p>
          <a:p>
            <a:pPr marL="0" indent="0">
              <a:buFont typeface="Garamond" pitchFamily="18" charset="0"/>
              <a:buNone/>
            </a:pPr>
            <a:r>
              <a:rPr lang="en-US" sz="2400" dirty="0"/>
              <a:t>e.g. 2 +8 = 10		14 + 6 = 20		80 + 20 = 100</a:t>
            </a:r>
          </a:p>
        </p:txBody>
      </p:sp>
    </p:spTree>
    <p:extLst>
      <p:ext uri="{BB962C8B-B14F-4D97-AF65-F5344CB8AC3E}">
        <p14:creationId xmlns:p14="http://schemas.microsoft.com/office/powerpoint/2010/main" val="4280416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xfrm>
            <a:off x="1066800" y="500552"/>
            <a:ext cx="10058400" cy="1150695"/>
          </a:xfrm>
          <a:solidFill>
            <a:schemeClr val="bg1"/>
          </a:solidFill>
          <a:ln w="38100">
            <a:solidFill>
              <a:schemeClr val="tx1"/>
            </a:solidFill>
          </a:ln>
        </p:spPr>
        <p:txBody>
          <a:bodyPr/>
          <a:lstStyle/>
          <a:p>
            <a:pPr algn="ctr"/>
            <a:r>
              <a:rPr lang="en-US" b="1" u="sng" dirty="0">
                <a:solidFill>
                  <a:schemeClr val="tx1"/>
                </a:solidFill>
              </a:rPr>
              <a:t>PE</a:t>
            </a:r>
            <a:endParaRPr lang="en-GB" b="1" u="sng" dirty="0">
              <a:solidFill>
                <a:schemeClr val="tx1"/>
              </a:solidFill>
            </a:endParaRPr>
          </a:p>
        </p:txBody>
      </p:sp>
      <p:sp>
        <p:nvSpPr>
          <p:cNvPr id="3" name="Content Placeholder 2">
            <a:extLst>
              <a:ext uri="{FF2B5EF4-FFF2-40B4-BE49-F238E27FC236}">
                <a16:creationId xmlns:a16="http://schemas.microsoft.com/office/drawing/2014/main" id="{AC12CB36-9A27-4532-BB95-C076156EE007}"/>
              </a:ext>
            </a:extLst>
          </p:cNvPr>
          <p:cNvSpPr>
            <a:spLocks noGrp="1"/>
          </p:cNvSpPr>
          <p:nvPr>
            <p:ph idx="1"/>
          </p:nvPr>
        </p:nvSpPr>
        <p:spPr>
          <a:xfrm>
            <a:off x="1066800" y="1766655"/>
            <a:ext cx="5129814" cy="4860525"/>
          </a:xfrm>
          <a:solidFill>
            <a:schemeClr val="bg1"/>
          </a:solidFill>
          <a:ln w="38100">
            <a:solidFill>
              <a:schemeClr val="tx1"/>
            </a:solidFill>
          </a:ln>
        </p:spPr>
        <p:txBody>
          <a:bodyPr>
            <a:normAutofit fontScale="92500"/>
          </a:bodyPr>
          <a:lstStyle/>
          <a:p>
            <a:pPr marL="0" indent="0">
              <a:buNone/>
            </a:pPr>
            <a:r>
              <a:rPr lang="en-US" sz="2200" dirty="0"/>
              <a:t>Please ensure that your child is wearing the appropriate kit and footwear on the days they are scheduled to have PE. </a:t>
            </a:r>
          </a:p>
          <a:p>
            <a:pPr marL="0" indent="0">
              <a:buNone/>
            </a:pPr>
            <a:r>
              <a:rPr lang="en-US" sz="2200" dirty="0"/>
              <a:t>As per the school policy, this includes a </a:t>
            </a:r>
            <a:r>
              <a:rPr lang="en-US" sz="2200" u="sng" dirty="0"/>
              <a:t>white t-shirt, black tracksuit bottoms or sports leggings and trainers or pumps.</a:t>
            </a:r>
            <a:r>
              <a:rPr lang="en-US" sz="2200" dirty="0"/>
              <a:t> Football kits, t-shirts and hoodies with logos, normal leggings and any form of crop top are not permitted. </a:t>
            </a:r>
          </a:p>
          <a:p>
            <a:pPr marL="0" indent="0">
              <a:buNone/>
            </a:pPr>
            <a:r>
              <a:rPr lang="en-US" sz="2200" dirty="0"/>
              <a:t>Children without PE kit or who are not wearing the appropriate kit will be asked to wear spare kit provided by school. If children wear earrings, they must be able to remove them before the lesson.</a:t>
            </a:r>
          </a:p>
          <a:p>
            <a:pPr marL="0" indent="0">
              <a:buNone/>
            </a:pPr>
            <a:endParaRPr lang="en-US" sz="2200" dirty="0"/>
          </a:p>
        </p:txBody>
      </p:sp>
      <p:sp>
        <p:nvSpPr>
          <p:cNvPr id="6" name="Content Placeholder 2">
            <a:extLst>
              <a:ext uri="{FF2B5EF4-FFF2-40B4-BE49-F238E27FC236}">
                <a16:creationId xmlns:a16="http://schemas.microsoft.com/office/drawing/2014/main" id="{40B6310A-A95C-422C-8A5A-E519405CD86E}"/>
              </a:ext>
            </a:extLst>
          </p:cNvPr>
          <p:cNvSpPr txBox="1">
            <a:spLocks/>
          </p:cNvSpPr>
          <p:nvPr/>
        </p:nvSpPr>
        <p:spPr>
          <a:xfrm>
            <a:off x="6285391" y="1766656"/>
            <a:ext cx="4839809" cy="4860524"/>
          </a:xfrm>
          <a:prstGeom prst="rect">
            <a:avLst/>
          </a:prstGeom>
          <a:solidFill>
            <a:schemeClr val="bg1"/>
          </a:solidFill>
          <a:ln w="38100">
            <a:solidFill>
              <a:schemeClr val="tx1"/>
            </a:solidFill>
          </a:ln>
        </p:spPr>
        <p:txBody>
          <a:bodyPr vert="horz" lIns="91440" tIns="45720" rIns="91440" bIns="45720" rtlCol="0">
            <a:norm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None/>
            </a:pPr>
            <a:r>
              <a:rPr lang="en-US" sz="2000" b="1" dirty="0"/>
              <a:t>Outdoor PE sessions:</a:t>
            </a:r>
          </a:p>
          <a:p>
            <a:pPr marL="0" indent="0">
              <a:buNone/>
            </a:pPr>
            <a:r>
              <a:rPr lang="en-US" sz="2000" dirty="0"/>
              <a:t>Monday – Benedict </a:t>
            </a:r>
          </a:p>
          <a:p>
            <a:pPr marL="0" indent="0">
              <a:buNone/>
            </a:pPr>
            <a:r>
              <a:rPr lang="en-US" sz="2000" dirty="0"/>
              <a:t>Friday – </a:t>
            </a:r>
            <a:r>
              <a:rPr lang="en-US" sz="2000" dirty="0" err="1"/>
              <a:t>Germain</a:t>
            </a:r>
            <a:endParaRPr lang="en-US" sz="2000" dirty="0"/>
          </a:p>
          <a:p>
            <a:pPr marL="0" indent="0">
              <a:buNone/>
            </a:pPr>
            <a:endParaRPr lang="en-US" sz="2000" dirty="0"/>
          </a:p>
          <a:p>
            <a:pPr marL="0" indent="0">
              <a:buNone/>
            </a:pPr>
            <a:endParaRPr lang="en-US" sz="2000" dirty="0"/>
          </a:p>
          <a:p>
            <a:pPr marL="0" indent="0">
              <a:buNone/>
            </a:pPr>
            <a:r>
              <a:rPr lang="en-US" sz="2000" b="1" dirty="0"/>
              <a:t>Indoor PE sessions:</a:t>
            </a:r>
          </a:p>
          <a:p>
            <a:pPr marL="0" indent="0">
              <a:buNone/>
            </a:pPr>
            <a:r>
              <a:rPr lang="en-US" sz="2000" dirty="0"/>
              <a:t>Monday – </a:t>
            </a:r>
            <a:r>
              <a:rPr lang="en-US" sz="2000" dirty="0" err="1"/>
              <a:t>Germain</a:t>
            </a:r>
            <a:endParaRPr lang="en-US" sz="2000" dirty="0"/>
          </a:p>
          <a:p>
            <a:pPr marL="0" indent="0">
              <a:buNone/>
            </a:pPr>
            <a:r>
              <a:rPr lang="en-US" sz="2000" dirty="0"/>
              <a:t>Thursday – Benedict</a:t>
            </a:r>
          </a:p>
          <a:p>
            <a:pPr marL="0" indent="0">
              <a:buNone/>
            </a:pPr>
            <a:endParaRPr lang="en-US" sz="2000" dirty="0"/>
          </a:p>
        </p:txBody>
      </p:sp>
    </p:spTree>
    <p:extLst>
      <p:ext uri="{BB962C8B-B14F-4D97-AF65-F5344CB8AC3E}">
        <p14:creationId xmlns:p14="http://schemas.microsoft.com/office/powerpoint/2010/main" val="927569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solidFill>
            <a:schemeClr val="bg1"/>
          </a:solidFill>
          <a:ln w="38100">
            <a:solidFill>
              <a:schemeClr val="tx1"/>
            </a:solidFill>
          </a:ln>
        </p:spPr>
        <p:txBody>
          <a:bodyPr/>
          <a:lstStyle/>
          <a:p>
            <a:pPr algn="ctr"/>
            <a:r>
              <a:rPr lang="en-US" b="1" u="sng" dirty="0">
                <a:solidFill>
                  <a:schemeClr val="tx1"/>
                </a:solidFill>
              </a:rPr>
              <a:t>The curriculum: Phonics / Spelling</a:t>
            </a:r>
            <a:endParaRPr lang="en-GB" b="1" u="sng" dirty="0">
              <a:solidFill>
                <a:schemeClr val="tx1"/>
              </a:solidFill>
            </a:endParaRPr>
          </a:p>
        </p:txBody>
      </p:sp>
      <p:sp>
        <p:nvSpPr>
          <p:cNvPr id="6" name="Content Placeholder 2">
            <a:extLst>
              <a:ext uri="{FF2B5EF4-FFF2-40B4-BE49-F238E27FC236}">
                <a16:creationId xmlns:a16="http://schemas.microsoft.com/office/drawing/2014/main" id="{40B6310A-A95C-422C-8A5A-E519405CD86E}"/>
              </a:ext>
            </a:extLst>
          </p:cNvPr>
          <p:cNvSpPr txBox="1">
            <a:spLocks/>
          </p:cNvSpPr>
          <p:nvPr/>
        </p:nvSpPr>
        <p:spPr>
          <a:xfrm>
            <a:off x="1066800" y="2103117"/>
            <a:ext cx="10058401" cy="4528501"/>
          </a:xfrm>
          <a:prstGeom prst="rect">
            <a:avLst/>
          </a:prstGeom>
          <a:solidFill>
            <a:schemeClr val="bg1"/>
          </a:solidFill>
          <a:ln w="38100">
            <a:solidFill>
              <a:schemeClr val="tx1"/>
            </a:solidFill>
          </a:ln>
        </p:spPr>
        <p:txBody>
          <a:bodyPr vert="horz" lIns="91440" tIns="45720" rIns="91440" bIns="45720" rtlCol="0">
            <a:normAutofit fontScale="92500" lnSpcReduction="200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None/>
            </a:pPr>
            <a:r>
              <a:rPr lang="en-US" sz="2400" dirty="0"/>
              <a:t>In Year 1 the children are consolidating their Phase 3 letter sounds as we found that although many children knew the letter sounds, they weren’t always able to confidently apply them to read and write words and sentences. After half term we will be beginning Phase 5. Phase 3 and Phase 5 letter sounds appear significantly in the Year 1 Phonics Screening Check, which takes place in the summer term. We want all of our children to be confident, fluent readers by the time they leave Year 1. </a:t>
            </a:r>
          </a:p>
          <a:p>
            <a:pPr marL="0" indent="0">
              <a:buNone/>
            </a:pPr>
            <a:r>
              <a:rPr lang="en-US" sz="2400" dirty="0"/>
              <a:t>We teach phonics at 9am. If your child is late to school it has such a huge impact on their phonics learning and their ability to read effectively. </a:t>
            </a:r>
            <a:br>
              <a:rPr lang="en-US" sz="2400" dirty="0"/>
            </a:br>
            <a:r>
              <a:rPr lang="en-US" sz="2400" dirty="0"/>
              <a:t>In Year 1 the homework is reading and spelling. The spellings and reading books reflect the phonics learning. Please make sure that you are reading with your child everyday and writing in their planner. Spellings are set on a Friday and we have a spelling quiz every Friday too. Please make sure your child’s green homework book comes into school every Friday and they have the opportunity to practice their spellings throughout </a:t>
            </a:r>
            <a:r>
              <a:rPr lang="en-US" sz="2400"/>
              <a:t>the week. </a:t>
            </a:r>
            <a:endParaRPr lang="en-US" sz="2400" dirty="0"/>
          </a:p>
        </p:txBody>
      </p:sp>
    </p:spTree>
    <p:extLst>
      <p:ext uri="{BB962C8B-B14F-4D97-AF65-F5344CB8AC3E}">
        <p14:creationId xmlns:p14="http://schemas.microsoft.com/office/powerpoint/2010/main" val="1734388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xfrm>
            <a:off x="1066800" y="500552"/>
            <a:ext cx="10058400" cy="801775"/>
          </a:xfrm>
          <a:solidFill>
            <a:schemeClr val="bg1"/>
          </a:solidFill>
          <a:ln w="38100">
            <a:solidFill>
              <a:schemeClr val="tx1"/>
            </a:solidFill>
          </a:ln>
        </p:spPr>
        <p:txBody>
          <a:bodyPr/>
          <a:lstStyle/>
          <a:p>
            <a:pPr algn="ctr"/>
            <a:r>
              <a:rPr lang="en-US" b="1" u="sng" dirty="0">
                <a:solidFill>
                  <a:schemeClr val="tx1"/>
                </a:solidFill>
              </a:rPr>
              <a:t>Attendance/lateness</a:t>
            </a:r>
            <a:endParaRPr lang="en-GB" b="1" u="sng" dirty="0">
              <a:solidFill>
                <a:schemeClr val="tx1"/>
              </a:solidFill>
            </a:endParaRPr>
          </a:p>
        </p:txBody>
      </p:sp>
      <p:sp>
        <p:nvSpPr>
          <p:cNvPr id="3" name="Content Placeholder 2">
            <a:extLst>
              <a:ext uri="{FF2B5EF4-FFF2-40B4-BE49-F238E27FC236}">
                <a16:creationId xmlns:a16="http://schemas.microsoft.com/office/drawing/2014/main" id="{AC12CB36-9A27-4532-BB95-C076156EE007}"/>
              </a:ext>
            </a:extLst>
          </p:cNvPr>
          <p:cNvSpPr>
            <a:spLocks noGrp="1"/>
          </p:cNvSpPr>
          <p:nvPr>
            <p:ph idx="1"/>
          </p:nvPr>
        </p:nvSpPr>
        <p:spPr>
          <a:xfrm>
            <a:off x="1066800" y="1413163"/>
            <a:ext cx="10058400" cy="4987637"/>
          </a:xfrm>
          <a:solidFill>
            <a:schemeClr val="bg1"/>
          </a:solidFill>
          <a:ln w="38100">
            <a:solidFill>
              <a:schemeClr val="tx1"/>
            </a:solidFill>
          </a:ln>
        </p:spPr>
        <p:txBody>
          <a:bodyPr>
            <a:normAutofit fontScale="92500"/>
          </a:bodyPr>
          <a:lstStyle/>
          <a:p>
            <a:pPr marL="0" indent="0">
              <a:buNone/>
            </a:pPr>
            <a:r>
              <a:rPr lang="en-US" sz="2200" dirty="0"/>
              <a:t>As you may be aware, attendance continues to be a focus at </a:t>
            </a:r>
            <a:r>
              <a:rPr lang="en-US" sz="2200" dirty="0" err="1"/>
              <a:t>Barwic</a:t>
            </a:r>
            <a:r>
              <a:rPr lang="en-US" sz="2200" dirty="0"/>
              <a:t> Parade. We understand that sometimes children are unwell but, wherever possible, it is important that your child attends school and is on time. Below outlines just a few of the consequences for your child’s learning if they are late:</a:t>
            </a:r>
          </a:p>
          <a:p>
            <a:pPr marL="0" indent="0">
              <a:buNone/>
            </a:pPr>
            <a:r>
              <a:rPr lang="en-US" sz="2200" b="1" dirty="0"/>
              <a:t>Arriving 5-10 minutes late to school-  </a:t>
            </a:r>
            <a:r>
              <a:rPr lang="en-US" sz="2200" dirty="0"/>
              <a:t>you child misses their first task of the day. If this were to happen every day, it would add up to your child missing 6 days worth of school a year!</a:t>
            </a:r>
          </a:p>
          <a:p>
            <a:pPr marL="0" indent="0">
              <a:buNone/>
            </a:pPr>
            <a:r>
              <a:rPr lang="en-US" sz="2200" b="1" dirty="0"/>
              <a:t>15-20 minutes late to school– </a:t>
            </a:r>
            <a:r>
              <a:rPr lang="en-US" sz="2200" dirty="0"/>
              <a:t>your child will have missed their </a:t>
            </a:r>
            <a:r>
              <a:rPr lang="en-US" sz="2200" b="1" u="sng" dirty="0"/>
              <a:t>Phonics/Spelling Session</a:t>
            </a:r>
            <a:r>
              <a:rPr lang="en-US" sz="2200" dirty="0"/>
              <a:t>. This then sets them back for the next day’s learning. </a:t>
            </a:r>
          </a:p>
          <a:p>
            <a:pPr marL="0" indent="0">
              <a:buNone/>
            </a:pPr>
            <a:r>
              <a:rPr lang="en-US" sz="2200" dirty="0"/>
              <a:t>Anything later and your child misses their </a:t>
            </a:r>
            <a:r>
              <a:rPr lang="en-US" sz="2200" dirty="0" err="1"/>
              <a:t>maths</a:t>
            </a:r>
            <a:r>
              <a:rPr lang="en-US" sz="2200" dirty="0"/>
              <a:t> and English sessions too. Missing one of these sessions might mean they’ve missed a key building block to learning that is difficult to catch up. </a:t>
            </a:r>
          </a:p>
          <a:p>
            <a:pPr marL="0" indent="0">
              <a:buNone/>
            </a:pPr>
            <a:r>
              <a:rPr lang="en-US" sz="2200" b="1" u="sng" dirty="0"/>
              <a:t>Doors will open each morning at 8.45am. Gates will be closed at 8.50am. </a:t>
            </a:r>
            <a:r>
              <a:rPr lang="en-US" sz="2200" dirty="0"/>
              <a:t>After this time, children will need to arrive via the office.</a:t>
            </a:r>
          </a:p>
        </p:txBody>
      </p:sp>
    </p:spTree>
    <p:extLst>
      <p:ext uri="{BB962C8B-B14F-4D97-AF65-F5344CB8AC3E}">
        <p14:creationId xmlns:p14="http://schemas.microsoft.com/office/powerpoint/2010/main" val="4276770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solidFill>
            <a:schemeClr val="bg1"/>
          </a:solidFill>
          <a:ln w="38100">
            <a:solidFill>
              <a:schemeClr val="tx1"/>
            </a:solidFill>
          </a:ln>
        </p:spPr>
        <p:txBody>
          <a:bodyPr/>
          <a:lstStyle/>
          <a:p>
            <a:pPr algn="ctr"/>
            <a:r>
              <a:rPr lang="en-US" b="1" u="sng" dirty="0">
                <a:solidFill>
                  <a:schemeClr val="tx1"/>
                </a:solidFill>
              </a:rPr>
              <a:t>Visiting the Library</a:t>
            </a:r>
            <a:endParaRPr lang="en-GB" b="1" u="sng" dirty="0">
              <a:solidFill>
                <a:schemeClr val="tx1"/>
              </a:solidFill>
            </a:endParaRPr>
          </a:p>
        </p:txBody>
      </p:sp>
      <p:sp>
        <p:nvSpPr>
          <p:cNvPr id="6" name="Content Placeholder 2">
            <a:extLst>
              <a:ext uri="{FF2B5EF4-FFF2-40B4-BE49-F238E27FC236}">
                <a16:creationId xmlns:a16="http://schemas.microsoft.com/office/drawing/2014/main" id="{40B6310A-A95C-422C-8A5A-E519405CD86E}"/>
              </a:ext>
            </a:extLst>
          </p:cNvPr>
          <p:cNvSpPr txBox="1">
            <a:spLocks/>
          </p:cNvSpPr>
          <p:nvPr/>
        </p:nvSpPr>
        <p:spPr>
          <a:xfrm>
            <a:off x="1066800" y="2103118"/>
            <a:ext cx="10058401" cy="3995840"/>
          </a:xfrm>
          <a:prstGeom prst="rect">
            <a:avLst/>
          </a:prstGeom>
          <a:solidFill>
            <a:schemeClr val="bg1"/>
          </a:solidFill>
          <a:ln w="38100">
            <a:solidFill>
              <a:schemeClr val="tx1"/>
            </a:solidFill>
          </a:ln>
        </p:spPr>
        <p:txBody>
          <a:bodyPr vert="horz" lIns="91440" tIns="45720" rIns="91440" bIns="45720" rtlCol="0">
            <a:norm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endParaRPr lang="en-US" sz="2400" dirty="0"/>
          </a:p>
        </p:txBody>
      </p:sp>
      <p:sp>
        <p:nvSpPr>
          <p:cNvPr id="3" name="TextBox 2"/>
          <p:cNvSpPr txBox="1"/>
          <p:nvPr/>
        </p:nvSpPr>
        <p:spPr>
          <a:xfrm>
            <a:off x="1339273" y="2429164"/>
            <a:ext cx="9559636" cy="1631216"/>
          </a:xfrm>
          <a:prstGeom prst="rect">
            <a:avLst/>
          </a:prstGeom>
          <a:noFill/>
        </p:spPr>
        <p:txBody>
          <a:bodyPr wrap="square" rtlCol="0">
            <a:spAutoFit/>
          </a:bodyPr>
          <a:lstStyle/>
          <a:p>
            <a:r>
              <a:rPr lang="en-GB" sz="2000" dirty="0"/>
              <a:t>The children will have the opportunity to visit the library once per fortnight. They absolutely love to go to the library so we want to make sure that they continue to have this great opportunity. It is really important that we teach them how to look after books and take good care of them. Please make sure you talk to your children about this and also keep an eye on planners so that they are returned and renewed in a timely manner.</a:t>
            </a:r>
          </a:p>
        </p:txBody>
      </p:sp>
      <p:pic>
        <p:nvPicPr>
          <p:cNvPr id="4" name="Picture 3"/>
          <p:cNvPicPr>
            <a:picLocks noChangeAspect="1"/>
          </p:cNvPicPr>
          <p:nvPr/>
        </p:nvPicPr>
        <p:blipFill>
          <a:blip r:embed="rId3"/>
          <a:stretch>
            <a:fillRect/>
          </a:stretch>
        </p:blipFill>
        <p:spPr>
          <a:xfrm>
            <a:off x="3609975" y="4101038"/>
            <a:ext cx="3612861" cy="1837257"/>
          </a:xfrm>
          <a:prstGeom prst="rect">
            <a:avLst/>
          </a:prstGeom>
        </p:spPr>
      </p:pic>
    </p:spTree>
    <p:extLst>
      <p:ext uri="{BB962C8B-B14F-4D97-AF65-F5344CB8AC3E}">
        <p14:creationId xmlns:p14="http://schemas.microsoft.com/office/powerpoint/2010/main" val="3040702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xfrm>
            <a:off x="1066799" y="574964"/>
            <a:ext cx="10058400" cy="1371600"/>
          </a:xfrm>
          <a:solidFill>
            <a:schemeClr val="bg1"/>
          </a:solidFill>
          <a:ln w="38100">
            <a:solidFill>
              <a:schemeClr val="tx1"/>
            </a:solidFill>
          </a:ln>
        </p:spPr>
        <p:txBody>
          <a:bodyPr/>
          <a:lstStyle/>
          <a:p>
            <a:pPr algn="ctr"/>
            <a:r>
              <a:rPr lang="en-US" b="1" u="sng" dirty="0" err="1">
                <a:solidFill>
                  <a:schemeClr val="tx1"/>
                </a:solidFill>
              </a:rPr>
              <a:t>Behaviour</a:t>
            </a:r>
            <a:endParaRPr lang="en-GB" b="1" u="sng" dirty="0">
              <a:solidFill>
                <a:schemeClr val="tx1"/>
              </a:solidFill>
            </a:endParaRPr>
          </a:p>
        </p:txBody>
      </p:sp>
      <p:sp>
        <p:nvSpPr>
          <p:cNvPr id="3" name="Content Placeholder 2">
            <a:extLst>
              <a:ext uri="{FF2B5EF4-FFF2-40B4-BE49-F238E27FC236}">
                <a16:creationId xmlns:a16="http://schemas.microsoft.com/office/drawing/2014/main" id="{AC12CB36-9A27-4532-BB95-C076156EE007}"/>
              </a:ext>
            </a:extLst>
          </p:cNvPr>
          <p:cNvSpPr>
            <a:spLocks noGrp="1"/>
          </p:cNvSpPr>
          <p:nvPr>
            <p:ph idx="1"/>
          </p:nvPr>
        </p:nvSpPr>
        <p:spPr>
          <a:xfrm>
            <a:off x="1066799" y="2161309"/>
            <a:ext cx="10058399" cy="4479636"/>
          </a:xfrm>
          <a:solidFill>
            <a:schemeClr val="bg1"/>
          </a:solidFill>
          <a:ln w="38100">
            <a:solidFill>
              <a:schemeClr val="tx1"/>
            </a:solidFill>
          </a:ln>
        </p:spPr>
        <p:txBody>
          <a:bodyPr>
            <a:normAutofit lnSpcReduction="10000"/>
          </a:bodyPr>
          <a:lstStyle/>
          <a:p>
            <a:pPr marL="0" indent="0">
              <a:buNone/>
            </a:pPr>
            <a:r>
              <a:rPr lang="en-GB" sz="2000" dirty="0"/>
              <a:t>We continue to focus on the positive behaviour that we see in our school and ensure that all children are recognised for making the right choices, both in behaviour and learning. We want to make sure that parents feel fully supported and fully informed of their child’s behaviour and achievements. Here is an overview of our behaviour policy:</a:t>
            </a:r>
          </a:p>
          <a:p>
            <a:pPr marL="0" indent="0">
              <a:buNone/>
            </a:pPr>
            <a:r>
              <a:rPr lang="en-US" sz="2000" b="1" u="sng" dirty="0"/>
              <a:t>Our school rules are: </a:t>
            </a:r>
          </a:p>
          <a:p>
            <a:pPr marL="0" indent="0" algn="ctr">
              <a:buNone/>
            </a:pPr>
            <a:r>
              <a:rPr lang="en-US" sz="2400" b="1" dirty="0"/>
              <a:t>Ready         Respectful          Safe</a:t>
            </a:r>
          </a:p>
          <a:p>
            <a:pPr marL="0" indent="0">
              <a:buNone/>
            </a:pPr>
            <a:r>
              <a:rPr lang="en-US" sz="2000" dirty="0"/>
              <a:t>READY – ready for learning and working collaboratively with peers and adults (including correct uniform and equipment). </a:t>
            </a:r>
          </a:p>
          <a:p>
            <a:pPr marL="0" indent="0">
              <a:buNone/>
            </a:pPr>
            <a:r>
              <a:rPr lang="en-US" sz="2000" dirty="0"/>
              <a:t>RESPECTFUL – everyone is polite and well-mannered. We respect each other and the environment. </a:t>
            </a:r>
          </a:p>
          <a:p>
            <a:pPr marL="0" indent="0">
              <a:buNone/>
            </a:pPr>
            <a:r>
              <a:rPr lang="en-US" sz="2000" dirty="0"/>
              <a:t>SAFE – we are safe in our actions, our words and our </a:t>
            </a:r>
            <a:r>
              <a:rPr lang="en-US" sz="2000" dirty="0" err="1"/>
              <a:t>behaviour</a:t>
            </a:r>
            <a:r>
              <a:rPr lang="en-US" sz="2000" dirty="0"/>
              <a:t>. We are safe online, within the community and in relationships.</a:t>
            </a:r>
          </a:p>
        </p:txBody>
      </p:sp>
    </p:spTree>
    <p:extLst>
      <p:ext uri="{BB962C8B-B14F-4D97-AF65-F5344CB8AC3E}">
        <p14:creationId xmlns:p14="http://schemas.microsoft.com/office/powerpoint/2010/main" val="22707165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xfrm>
            <a:off x="1066800" y="642595"/>
            <a:ext cx="10058400" cy="927588"/>
          </a:xfrm>
          <a:solidFill>
            <a:schemeClr val="bg1"/>
          </a:solidFill>
          <a:ln w="38100">
            <a:solidFill>
              <a:schemeClr val="tx1"/>
            </a:solidFill>
          </a:ln>
        </p:spPr>
        <p:txBody>
          <a:bodyPr/>
          <a:lstStyle/>
          <a:p>
            <a:pPr algn="ctr"/>
            <a:r>
              <a:rPr lang="en-US" b="1" u="sng" dirty="0">
                <a:solidFill>
                  <a:schemeClr val="tx1"/>
                </a:solidFill>
              </a:rPr>
              <a:t>Zone board</a:t>
            </a:r>
            <a:endParaRPr lang="en-GB" b="1" u="sng" dirty="0">
              <a:solidFill>
                <a:schemeClr val="tx1"/>
              </a:solidFill>
            </a:endParaRPr>
          </a:p>
        </p:txBody>
      </p:sp>
      <p:sp>
        <p:nvSpPr>
          <p:cNvPr id="3" name="Content Placeholder 2">
            <a:extLst>
              <a:ext uri="{FF2B5EF4-FFF2-40B4-BE49-F238E27FC236}">
                <a16:creationId xmlns:a16="http://schemas.microsoft.com/office/drawing/2014/main" id="{AC12CB36-9A27-4532-BB95-C076156EE007}"/>
              </a:ext>
            </a:extLst>
          </p:cNvPr>
          <p:cNvSpPr>
            <a:spLocks noGrp="1"/>
          </p:cNvSpPr>
          <p:nvPr>
            <p:ph idx="1"/>
          </p:nvPr>
        </p:nvSpPr>
        <p:spPr>
          <a:xfrm>
            <a:off x="1066799" y="1690255"/>
            <a:ext cx="10058399" cy="4790443"/>
          </a:xfrm>
          <a:solidFill>
            <a:schemeClr val="bg1"/>
          </a:solidFill>
          <a:ln w="38100">
            <a:solidFill>
              <a:schemeClr val="tx1"/>
            </a:solidFill>
          </a:ln>
        </p:spPr>
        <p:txBody>
          <a:bodyPr>
            <a:noAutofit/>
          </a:bodyPr>
          <a:lstStyle/>
          <a:p>
            <a:pPr marL="0" indent="0">
              <a:buNone/>
            </a:pPr>
            <a:r>
              <a:rPr lang="en-US" sz="2000" b="1" dirty="0"/>
              <a:t>Platinum – </a:t>
            </a:r>
            <a:r>
              <a:rPr lang="en-US" sz="2000" dirty="0"/>
              <a:t>Going ‘above and beyond’ – something that really stands out and is a great deal. Not a ‘one time only’ occurrence consistently outstanding </a:t>
            </a:r>
            <a:r>
              <a:rPr lang="en-US" sz="2000" dirty="0" err="1"/>
              <a:t>behaviour</a:t>
            </a:r>
            <a:r>
              <a:rPr lang="en-US" sz="2000" dirty="0"/>
              <a:t> or work over the course of a week. </a:t>
            </a:r>
          </a:p>
          <a:p>
            <a:pPr marL="0" indent="0">
              <a:buNone/>
            </a:pPr>
            <a:r>
              <a:rPr lang="en-US" sz="2000" b="1" dirty="0"/>
              <a:t>Gold – </a:t>
            </a:r>
            <a:r>
              <a:rPr lang="en-US" sz="2000" dirty="0"/>
              <a:t>Working exceptionally hard or showing exceptional </a:t>
            </a:r>
            <a:r>
              <a:rPr lang="en-US" sz="2000" dirty="0" err="1"/>
              <a:t>behaviours</a:t>
            </a:r>
            <a:r>
              <a:rPr lang="en-US" sz="2000" dirty="0"/>
              <a:t> within a lesson or over the course of the day. More than just following the school rules.</a:t>
            </a:r>
          </a:p>
          <a:p>
            <a:pPr marL="0" indent="0">
              <a:buNone/>
            </a:pPr>
            <a:r>
              <a:rPr lang="en-US" sz="2000" b="1" dirty="0"/>
              <a:t>Silver – </a:t>
            </a:r>
            <a:r>
              <a:rPr lang="en-US" sz="2000" dirty="0"/>
              <a:t>All children will start the day here. They are following school expectations and rules at all times.</a:t>
            </a:r>
          </a:p>
          <a:p>
            <a:pPr marL="0" indent="0">
              <a:buNone/>
            </a:pPr>
            <a:r>
              <a:rPr lang="en-US" sz="2000" b="1" i="1" dirty="0"/>
              <a:t>A clear warning will be given before a child is moved down the zone board. The verbal warning will state the </a:t>
            </a:r>
            <a:r>
              <a:rPr lang="en-US" sz="2000" b="1" i="1" dirty="0" err="1"/>
              <a:t>behaviour</a:t>
            </a:r>
            <a:r>
              <a:rPr lang="en-US" sz="2000" b="1" i="1" dirty="0"/>
              <a:t> that needs changing.</a:t>
            </a:r>
          </a:p>
          <a:p>
            <a:pPr marL="0" indent="0">
              <a:buNone/>
            </a:pPr>
            <a:r>
              <a:rPr lang="en-US" sz="2000" b="1" dirty="0"/>
              <a:t>Blue -  </a:t>
            </a:r>
            <a:r>
              <a:rPr lang="en-US" sz="2000" dirty="0"/>
              <a:t>low level disruptive </a:t>
            </a:r>
            <a:r>
              <a:rPr lang="en-US" sz="2000" dirty="0" err="1"/>
              <a:t>behaviour</a:t>
            </a:r>
            <a:r>
              <a:rPr lang="en-US" sz="2000" dirty="0"/>
              <a:t>.</a:t>
            </a:r>
          </a:p>
          <a:p>
            <a:pPr marL="0" indent="0">
              <a:buNone/>
            </a:pPr>
            <a:r>
              <a:rPr lang="en-US" sz="2000" b="1" dirty="0"/>
              <a:t>Purple -  </a:t>
            </a:r>
            <a:r>
              <a:rPr lang="en-US" sz="2000" dirty="0"/>
              <a:t>persistence of blue </a:t>
            </a:r>
            <a:r>
              <a:rPr lang="en-US" sz="2000" dirty="0" err="1"/>
              <a:t>behaviour</a:t>
            </a:r>
            <a:r>
              <a:rPr lang="en-US" sz="2000" dirty="0"/>
              <a:t>, showing disrespect and rudeness or </a:t>
            </a:r>
            <a:r>
              <a:rPr lang="en-US" sz="2000" dirty="0" err="1"/>
              <a:t>behaviour</a:t>
            </a:r>
            <a:r>
              <a:rPr lang="en-US" sz="2000" dirty="0"/>
              <a:t> worsening.</a:t>
            </a:r>
          </a:p>
          <a:p>
            <a:pPr marL="0" indent="0">
              <a:buNone/>
            </a:pPr>
            <a:r>
              <a:rPr lang="en-US" sz="2000" b="1" dirty="0"/>
              <a:t>Red – </a:t>
            </a:r>
            <a:r>
              <a:rPr lang="en-US" sz="2000" dirty="0" err="1"/>
              <a:t>behaviour</a:t>
            </a:r>
            <a:r>
              <a:rPr lang="en-US" sz="2000" dirty="0"/>
              <a:t> persisting form purple, instant = swearing, physical, violent, serious challenge of school rules i.e. refusal to do work.</a:t>
            </a:r>
          </a:p>
        </p:txBody>
      </p:sp>
    </p:spTree>
    <p:extLst>
      <p:ext uri="{BB962C8B-B14F-4D97-AF65-F5344CB8AC3E}">
        <p14:creationId xmlns:p14="http://schemas.microsoft.com/office/powerpoint/2010/main" val="3952183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xfrm>
            <a:off x="1066799" y="278610"/>
            <a:ext cx="10058400" cy="1083223"/>
          </a:xfrm>
          <a:solidFill>
            <a:schemeClr val="bg1"/>
          </a:solidFill>
          <a:ln w="38100">
            <a:solidFill>
              <a:schemeClr val="tx1"/>
            </a:solidFill>
          </a:ln>
        </p:spPr>
        <p:txBody>
          <a:bodyPr/>
          <a:lstStyle/>
          <a:p>
            <a:pPr algn="ctr"/>
            <a:r>
              <a:rPr lang="en-US" b="1" u="sng" dirty="0">
                <a:solidFill>
                  <a:schemeClr val="tx1"/>
                </a:solidFill>
              </a:rPr>
              <a:t>Zone board: rewards</a:t>
            </a:r>
            <a:endParaRPr lang="en-GB" b="1" u="sng" dirty="0">
              <a:solidFill>
                <a:schemeClr val="tx1"/>
              </a:solidFill>
            </a:endParaRPr>
          </a:p>
        </p:txBody>
      </p:sp>
      <p:sp>
        <p:nvSpPr>
          <p:cNvPr id="3" name="Content Placeholder 2">
            <a:extLst>
              <a:ext uri="{FF2B5EF4-FFF2-40B4-BE49-F238E27FC236}">
                <a16:creationId xmlns:a16="http://schemas.microsoft.com/office/drawing/2014/main" id="{AC12CB36-9A27-4532-BB95-C076156EE007}"/>
              </a:ext>
            </a:extLst>
          </p:cNvPr>
          <p:cNvSpPr>
            <a:spLocks noGrp="1"/>
          </p:cNvSpPr>
          <p:nvPr>
            <p:ph idx="1"/>
          </p:nvPr>
        </p:nvSpPr>
        <p:spPr>
          <a:xfrm>
            <a:off x="1066799" y="1429305"/>
            <a:ext cx="10058399" cy="5051393"/>
          </a:xfrm>
          <a:solidFill>
            <a:schemeClr val="bg1"/>
          </a:solidFill>
          <a:ln w="38100">
            <a:solidFill>
              <a:schemeClr val="tx1"/>
            </a:solidFill>
          </a:ln>
        </p:spPr>
        <p:txBody>
          <a:bodyPr>
            <a:normAutofit fontScale="92500" lnSpcReduction="20000"/>
          </a:bodyPr>
          <a:lstStyle/>
          <a:p>
            <a:r>
              <a:rPr lang="en-GB" sz="1800" b="1" dirty="0"/>
              <a:t>Affirmation Cards </a:t>
            </a:r>
            <a:endParaRPr lang="en-GB" sz="1800" dirty="0"/>
          </a:p>
          <a:p>
            <a:pPr marL="0" indent="0">
              <a:buNone/>
            </a:pPr>
            <a:r>
              <a:rPr lang="en-GB" sz="1800" dirty="0"/>
              <a:t>These cards</a:t>
            </a:r>
            <a:r>
              <a:rPr lang="en-GB" sz="1800" b="1" dirty="0"/>
              <a:t> </a:t>
            </a:r>
            <a:r>
              <a:rPr lang="en-GB" sz="1800" dirty="0"/>
              <a:t>communicate a positive message to children that are standing out or going over and above consistently in their work or behaviour. </a:t>
            </a:r>
          </a:p>
          <a:p>
            <a:r>
              <a:rPr lang="en-GB" sz="1800" b="1" dirty="0"/>
              <a:t>Gold: Best Seats in the House</a:t>
            </a:r>
            <a:endParaRPr lang="en-GB" sz="1800" dirty="0"/>
          </a:p>
          <a:p>
            <a:pPr marL="0" indent="0">
              <a:buNone/>
            </a:pPr>
            <a:r>
              <a:rPr lang="en-GB" sz="1800" dirty="0"/>
              <a:t>Teachers will choose 1 child from their class who has been in gold, and they will be invited to sit on ‘the best seats in the house’ during the Friday celebration assembly. Children in gold will receive a gold sticker in their planners. </a:t>
            </a:r>
            <a:r>
              <a:rPr lang="en-GB" sz="1800" u="sng" dirty="0"/>
              <a:t>Parents are to sign to show acknowledgement.</a:t>
            </a:r>
            <a:endParaRPr lang="en-GB" sz="1800" dirty="0"/>
          </a:p>
          <a:p>
            <a:pPr marL="0" indent="0">
              <a:buNone/>
            </a:pPr>
            <a:r>
              <a:rPr lang="en-GB" sz="1800" b="1" dirty="0"/>
              <a:t>Class VIP/star of the day </a:t>
            </a:r>
            <a:endParaRPr lang="en-GB" sz="1800" dirty="0"/>
          </a:p>
          <a:p>
            <a:pPr marL="0" indent="0">
              <a:buNone/>
            </a:pPr>
            <a:r>
              <a:rPr lang="en-GB" sz="1800" dirty="0"/>
              <a:t>At the end of each day, each teacher will pick a class ‘VIP’ or ‘star’. Also, a celebration message will be sent home to the parents of the chosen VIP.    </a:t>
            </a:r>
          </a:p>
          <a:p>
            <a:r>
              <a:rPr lang="en-GB" sz="1800" b="1" dirty="0"/>
              <a:t>Star of the Week </a:t>
            </a:r>
            <a:endParaRPr lang="en-GB" sz="1800" dirty="0"/>
          </a:p>
          <a:p>
            <a:pPr marL="0" indent="0">
              <a:buNone/>
            </a:pPr>
            <a:r>
              <a:rPr lang="en-GB" sz="1800" dirty="0"/>
              <a:t>Each week, teachers will choose a Star of the Week. The chosen child is to be rewarded a certificate during the Celebration Assembly every Friday and their parents are invited into school to join in on the celebration. </a:t>
            </a:r>
            <a:r>
              <a:rPr lang="en-GB" sz="1800" b="1" dirty="0"/>
              <a:t> </a:t>
            </a:r>
            <a:endParaRPr lang="en-GB" sz="1800" dirty="0"/>
          </a:p>
          <a:p>
            <a:r>
              <a:rPr lang="en-GB" sz="1800" b="1" dirty="0"/>
              <a:t>Head Teachers Recognition Award</a:t>
            </a:r>
            <a:endParaRPr lang="en-GB" sz="1800" dirty="0"/>
          </a:p>
          <a:p>
            <a:pPr marL="0" indent="0">
              <a:buNone/>
            </a:pPr>
            <a:r>
              <a:rPr lang="en-GB" sz="1800" dirty="0"/>
              <a:t>Each week, the Headteacher chooses one child to receive a ‘Recognition Award’ during the Celebration Assembly. Their parents are invited into school to join in on the award. </a:t>
            </a:r>
          </a:p>
          <a:p>
            <a:endParaRPr lang="en-GB" sz="1800" dirty="0"/>
          </a:p>
        </p:txBody>
      </p:sp>
    </p:spTree>
    <p:extLst>
      <p:ext uri="{BB962C8B-B14F-4D97-AF65-F5344CB8AC3E}">
        <p14:creationId xmlns:p14="http://schemas.microsoft.com/office/powerpoint/2010/main" val="602995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2237227F-A09C-4D7B-A3EB-DE47B412E26D}"/>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58273D-0668-48F8-A771-ACAC0A2401B9}"/>
              </a:ext>
            </a:extLst>
          </p:cNvPr>
          <p:cNvSpPr>
            <a:spLocks noGrp="1"/>
          </p:cNvSpPr>
          <p:nvPr>
            <p:ph type="title"/>
          </p:nvPr>
        </p:nvSpPr>
        <p:spPr>
          <a:xfrm>
            <a:off x="1066799" y="278610"/>
            <a:ext cx="10058400" cy="1083223"/>
          </a:xfrm>
          <a:solidFill>
            <a:schemeClr val="bg1"/>
          </a:solidFill>
          <a:ln w="38100">
            <a:solidFill>
              <a:schemeClr val="tx1"/>
            </a:solidFill>
          </a:ln>
        </p:spPr>
        <p:txBody>
          <a:bodyPr/>
          <a:lstStyle/>
          <a:p>
            <a:pPr algn="ctr"/>
            <a:r>
              <a:rPr lang="en-US" b="1" u="sng" dirty="0">
                <a:solidFill>
                  <a:schemeClr val="tx1"/>
                </a:solidFill>
              </a:rPr>
              <a:t>Zone board: consequences</a:t>
            </a:r>
            <a:endParaRPr lang="en-GB" b="1" u="sng" dirty="0">
              <a:solidFill>
                <a:schemeClr val="tx1"/>
              </a:solidFill>
            </a:endParaRPr>
          </a:p>
        </p:txBody>
      </p:sp>
      <p:sp>
        <p:nvSpPr>
          <p:cNvPr id="3" name="Content Placeholder 2">
            <a:extLst>
              <a:ext uri="{FF2B5EF4-FFF2-40B4-BE49-F238E27FC236}">
                <a16:creationId xmlns:a16="http://schemas.microsoft.com/office/drawing/2014/main" id="{AC12CB36-9A27-4532-BB95-C076156EE007}"/>
              </a:ext>
            </a:extLst>
          </p:cNvPr>
          <p:cNvSpPr>
            <a:spLocks noGrp="1"/>
          </p:cNvSpPr>
          <p:nvPr>
            <p:ph idx="1"/>
          </p:nvPr>
        </p:nvSpPr>
        <p:spPr>
          <a:xfrm>
            <a:off x="1066799" y="1429305"/>
            <a:ext cx="10058399" cy="5051393"/>
          </a:xfrm>
          <a:solidFill>
            <a:schemeClr val="bg1"/>
          </a:solidFill>
          <a:ln w="38100">
            <a:solidFill>
              <a:schemeClr val="tx1"/>
            </a:solidFill>
          </a:ln>
        </p:spPr>
        <p:txBody>
          <a:bodyPr>
            <a:normAutofit/>
          </a:bodyPr>
          <a:lstStyle/>
          <a:p>
            <a:pPr marL="0" indent="0">
              <a:buNone/>
            </a:pPr>
            <a:r>
              <a:rPr lang="en-GB" sz="2000" b="1" dirty="0"/>
              <a:t>If a child is moved down on the zone board they will be told why, what rule they have broken and what they need to do to get back into the right level.  </a:t>
            </a:r>
          </a:p>
          <a:p>
            <a:pPr marL="0" indent="0">
              <a:buNone/>
            </a:pPr>
            <a:r>
              <a:rPr lang="en-GB" sz="2000" dirty="0"/>
              <a:t>Below are consequences for if a child moves into Blue, Purple or Red zone:</a:t>
            </a:r>
          </a:p>
          <a:p>
            <a:pPr lvl="0"/>
            <a:r>
              <a:rPr lang="en-GB" sz="2000" b="1" dirty="0"/>
              <a:t>Blue</a:t>
            </a:r>
            <a:r>
              <a:rPr lang="en-GB" sz="2000" dirty="0"/>
              <a:t>: Miss a break time. </a:t>
            </a:r>
          </a:p>
          <a:p>
            <a:pPr lvl="0"/>
            <a:r>
              <a:rPr lang="en-GB" sz="2000" b="1" dirty="0"/>
              <a:t>Purple</a:t>
            </a:r>
            <a:r>
              <a:rPr lang="en-GB" sz="2000" dirty="0"/>
              <a:t>: Miss break time and lunch time. </a:t>
            </a:r>
          </a:p>
          <a:p>
            <a:pPr lvl="0"/>
            <a:r>
              <a:rPr lang="en-GB" sz="2000" b="1" dirty="0"/>
              <a:t>Red</a:t>
            </a:r>
            <a:r>
              <a:rPr lang="en-GB" sz="2000" dirty="0"/>
              <a:t>: Miss break time and lunch time for the day / next day. Child to be sat outside the headteacher’s office to complete work for the rest of the day/ next day. Alternatively, your child may be moved to another classroom to carry out this consequence.</a:t>
            </a:r>
          </a:p>
          <a:p>
            <a:pPr marL="0" indent="0">
              <a:buNone/>
            </a:pPr>
            <a:r>
              <a:rPr lang="en-GB" sz="2000" dirty="0"/>
              <a:t>When a child reaches ‘Purple’, a slip will be sent home the same day that outlines why they have been moved down &amp; the consequences </a:t>
            </a:r>
            <a:r>
              <a:rPr lang="en-GB" sz="2000" u="sng" dirty="0"/>
              <a:t>- this slip is to be returned signed by parent/ carer.</a:t>
            </a:r>
          </a:p>
          <a:p>
            <a:pPr marL="0" indent="0">
              <a:buNone/>
            </a:pPr>
            <a:r>
              <a:rPr lang="en-GB" sz="2000" dirty="0"/>
              <a:t>If a child reaches red, a phone call home will be made the same day by the staff member who gave the red, to discuss the incident and the consequences. </a:t>
            </a:r>
          </a:p>
          <a:p>
            <a:endParaRPr lang="en-GB" sz="1800" dirty="0"/>
          </a:p>
        </p:txBody>
      </p:sp>
    </p:spTree>
    <p:extLst>
      <p:ext uri="{BB962C8B-B14F-4D97-AF65-F5344CB8AC3E}">
        <p14:creationId xmlns:p14="http://schemas.microsoft.com/office/powerpoint/2010/main" val="10631042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diagram&#10;&#10;Description automatically generated">
            <a:extLst>
              <a:ext uri="{FF2B5EF4-FFF2-40B4-BE49-F238E27FC236}">
                <a16:creationId xmlns:a16="http://schemas.microsoft.com/office/drawing/2014/main" id="{6D919200-4123-42DA-9E1F-0A85E2CFD2D2}"/>
              </a:ext>
            </a:extLst>
          </p:cNvPr>
          <p:cNvPicPr>
            <a:picLocks noChangeAspect="1"/>
          </p:cNvPicPr>
          <p:nvPr/>
        </p:nvPicPr>
        <p:blipFill rotWithShape="1">
          <a:blip r:embed="rId2"/>
          <a:srcRect l="4898" r="21324" b="-1"/>
          <a:stretch/>
        </p:blipFill>
        <p:spPr>
          <a:xfrm>
            <a:off x="20" y="0"/>
            <a:ext cx="12191980" cy="6857990"/>
          </a:xfrm>
          <a:prstGeom prst="rect">
            <a:avLst/>
          </a:prstGeom>
        </p:spPr>
      </p:pic>
      <p:sp useBgFill="1">
        <p:nvSpPr>
          <p:cNvPr id="17" name="Rectangle 16">
            <a:extLst>
              <a:ext uri="{FF2B5EF4-FFF2-40B4-BE49-F238E27FC236}">
                <a16:creationId xmlns:a16="http://schemas.microsoft.com/office/drawing/2014/main" id="{BF9FFE17-DE95-4821-ACC1-B90C9544929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9" name="Rectangle 18">
            <a:extLst>
              <a:ext uri="{FF2B5EF4-FFF2-40B4-BE49-F238E27FC236}">
                <a16:creationId xmlns:a16="http://schemas.microsoft.com/office/drawing/2014/main" id="{03CF76AF-FF72-4430-A772-05840329020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4040210F-BD3F-4D98-8183-B24E4CDEF314}"/>
              </a:ext>
            </a:extLst>
          </p:cNvPr>
          <p:cNvSpPr>
            <a:spLocks noGrp="1"/>
          </p:cNvSpPr>
          <p:nvPr>
            <p:ph type="ctrTitle"/>
          </p:nvPr>
        </p:nvSpPr>
        <p:spPr>
          <a:xfrm>
            <a:off x="1771131" y="2267951"/>
            <a:ext cx="8649738" cy="2590800"/>
          </a:xfrm>
        </p:spPr>
        <p:txBody>
          <a:bodyPr>
            <a:normAutofit/>
          </a:bodyPr>
          <a:lstStyle/>
          <a:p>
            <a:r>
              <a:rPr lang="en-US" dirty="0"/>
              <a:t>Any questions?</a:t>
            </a:r>
            <a:endParaRPr lang="en-GB" dirty="0"/>
          </a:p>
        </p:txBody>
      </p:sp>
      <p:sp>
        <p:nvSpPr>
          <p:cNvPr id="21" name="Rectangle 20">
            <a:extLst>
              <a:ext uri="{FF2B5EF4-FFF2-40B4-BE49-F238E27FC236}">
                <a16:creationId xmlns:a16="http://schemas.microsoft.com/office/drawing/2014/main" id="{0B1C8180-2FDD-4202-8C45-4057CB1AB26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3" name="Straight Connector 22">
            <a:extLst>
              <a:ext uri="{FF2B5EF4-FFF2-40B4-BE49-F238E27FC236}">
                <a16:creationId xmlns:a16="http://schemas.microsoft.com/office/drawing/2014/main" id="{D6E86CC6-13EA-4A88-86AD-CF27BF52CC95}"/>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F80B441-4F7D-4B40-8A13-FED03A1F3A16}"/>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0C7FD1A-44B1-4E4C-B0C9-A8103DCCDCC2}"/>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139237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8">
      <a:dk1>
        <a:sysClr val="windowText" lastClr="000000"/>
      </a:dk1>
      <a:lt1>
        <a:sysClr val="window" lastClr="FFFFFF"/>
      </a:lt1>
      <a:dk2>
        <a:srgbClr val="696464"/>
      </a:dk2>
      <a:lt2>
        <a:srgbClr val="E9E5DC"/>
      </a:lt2>
      <a:accent1>
        <a:srgbClr val="96A9A9"/>
      </a:accent1>
      <a:accent2>
        <a:srgbClr val="CB581F"/>
      </a:accent2>
      <a:accent3>
        <a:srgbClr val="A28E6A"/>
      </a:accent3>
      <a:accent4>
        <a:srgbClr val="956251"/>
      </a:accent4>
      <a:accent5>
        <a:srgbClr val="918485"/>
      </a:accent5>
      <a:accent6>
        <a:srgbClr val="855D5D"/>
      </a:accent6>
      <a:hlink>
        <a:srgbClr val="D0690C"/>
      </a:hlink>
      <a:folHlink>
        <a:srgbClr val="9696A0"/>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319</TotalTime>
  <Words>1691</Words>
  <Application>Microsoft Office PowerPoint</Application>
  <PresentationFormat>Widescreen</PresentationFormat>
  <Paragraphs>89</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Avenir Next LT Pro</vt:lpstr>
      <vt:lpstr>Avenir Next LT Pro Light</vt:lpstr>
      <vt:lpstr>Garamond</vt:lpstr>
      <vt:lpstr>Wingdings</vt:lpstr>
      <vt:lpstr>SavonVTI</vt:lpstr>
      <vt:lpstr>Year 1/2</vt:lpstr>
      <vt:lpstr>Meet the team</vt:lpstr>
      <vt:lpstr>Planners</vt:lpstr>
      <vt:lpstr>The curriculum: English</vt:lpstr>
      <vt:lpstr>The curriculum: English</vt:lpstr>
      <vt:lpstr>The curriculum: maths</vt:lpstr>
      <vt:lpstr>PE</vt:lpstr>
      <vt:lpstr>The curriculum: Phonics / Spelling</vt:lpstr>
      <vt:lpstr>Attendance/lateness</vt:lpstr>
      <vt:lpstr>Visiting the Library</vt:lpstr>
      <vt:lpstr>Behaviour</vt:lpstr>
      <vt:lpstr>Zone board</vt:lpstr>
      <vt:lpstr>Zone board: rewards</vt:lpstr>
      <vt:lpstr>Zone board: consequences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5/6</dc:title>
  <dc:creator>Emily Parkhill</dc:creator>
  <cp:lastModifiedBy>Amy Ault</cp:lastModifiedBy>
  <cp:revision>24</cp:revision>
  <dcterms:created xsi:type="dcterms:W3CDTF">2021-08-03T13:01:36Z</dcterms:created>
  <dcterms:modified xsi:type="dcterms:W3CDTF">2024-10-16T16:33:03Z</dcterms:modified>
</cp:coreProperties>
</file>